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0" r:id="rId11"/>
    <p:sldId id="257" r:id="rId12"/>
    <p:sldId id="273" r:id="rId13"/>
    <p:sldId id="274" r:id="rId14"/>
    <p:sldId id="276" r:id="rId15"/>
    <p:sldId id="282" r:id="rId16"/>
    <p:sldId id="283" r:id="rId17"/>
    <p:sldId id="268" r:id="rId18"/>
    <p:sldId id="269" r:id="rId19"/>
    <p:sldId id="271" r:id="rId20"/>
    <p:sldId id="277" r:id="rId21"/>
    <p:sldId id="275" r:id="rId22"/>
    <p:sldId id="278" r:id="rId23"/>
    <p:sldId id="279" r:id="rId24"/>
    <p:sldId id="270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3" r:id="rId34"/>
    <p:sldId id="291" r:id="rId35"/>
    <p:sldId id="295" r:id="rId36"/>
    <p:sldId id="296" r:id="rId37"/>
    <p:sldId id="297" r:id="rId38"/>
    <p:sldId id="298" r:id="rId39"/>
    <p:sldId id="301" r:id="rId40"/>
    <p:sldId id="302" r:id="rId41"/>
    <p:sldId id="280" r:id="rId42"/>
    <p:sldId id="299" r:id="rId43"/>
    <p:sldId id="300" r:id="rId44"/>
    <p:sldId id="294" r:id="rId45"/>
    <p:sldId id="303" r:id="rId46"/>
    <p:sldId id="272" r:id="rId47"/>
    <p:sldId id="28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6"/>
    <p:restoredTop sz="95909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zmirnumunepcb.com(yurt/" TargetMode="External"/><Relationship Id="rId3" Type="http://schemas.openxmlformats.org/officeDocument/2006/relationships/hyperlink" Target="https://www.youtube.com/watch?v=1ZzhPwVj_ew" TargetMode="External"/><Relationship Id="rId7" Type="http://schemas.openxmlformats.org/officeDocument/2006/relationships/hyperlink" Target="https://www.pcbway.com/" TargetMode="External"/><Relationship Id="rId2" Type="http://schemas.openxmlformats.org/officeDocument/2006/relationships/hyperlink" Target="https://www.youtube.com/watch?v=S2mwCplC_V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klXUdNIr6k" TargetMode="External"/><Relationship Id="rId5" Type="http://schemas.openxmlformats.org/officeDocument/2006/relationships/hyperlink" Target="https://www.youtube.com/watch?v=XZY6OnRts8w" TargetMode="External"/><Relationship Id="rId4" Type="http://schemas.openxmlformats.org/officeDocument/2006/relationships/hyperlink" Target="https://www.youtube.com/watch?v=OCLpG3T-SM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internet/analog/product/251680.jsp" TargetMode="External"/><Relationship Id="rId2" Type="http://schemas.openxmlformats.org/officeDocument/2006/relationships/hyperlink" Target="http://www.st.com/internet/analog/product/152913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eneyapkart.org/" TargetMode="External"/><Relationship Id="rId3" Type="http://schemas.openxmlformats.org/officeDocument/2006/relationships/hyperlink" Target="https://diyot.net/arduino-kartlarin-temel-ozelliklerinin-karsilastirilmasi/" TargetMode="External"/><Relationship Id="rId7" Type="http://schemas.openxmlformats.org/officeDocument/2006/relationships/hyperlink" Target="http://www.lojikprob.com/avr/c-ile-avr-programlama-1-atmel-avr-nedir/" TargetMode="External"/><Relationship Id="rId2" Type="http://schemas.openxmlformats.org/officeDocument/2006/relationships/hyperlink" Target="https://maker.pro/arduino/tutorial/a-comparison-of-popular-arduino-boar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skuntasdemir.com/gomulu-sistemler/pic-mi-avr-mi-arm-mi-mips-mi-amaclarla-araclari-karistirmak-uzerine.html" TargetMode="External"/><Relationship Id="rId11" Type="http://schemas.openxmlformats.org/officeDocument/2006/relationships/hyperlink" Target="https://community.arm.com/developer/ip-products/processors/f/cortex-m-forum/5686/m4-m7-comparision" TargetMode="External"/><Relationship Id="rId5" Type="http://schemas.openxmlformats.org/officeDocument/2006/relationships/hyperlink" Target="http://www.robotik.cc/mikroislemciler-ile-mikrodenetleyicileri-arasindaki-farklar-nelerdir/" TargetMode="External"/><Relationship Id="rId10" Type="http://schemas.openxmlformats.org/officeDocument/2006/relationships/hyperlink" Target="https://www.robitshop.com/urun/teensy-4-0" TargetMode="External"/><Relationship Id="rId4" Type="http://schemas.openxmlformats.org/officeDocument/2006/relationships/hyperlink" Target="https://geekhack.org/index.php?topic=83238.0" TargetMode="External"/><Relationship Id="rId9" Type="http://schemas.openxmlformats.org/officeDocument/2006/relationships/hyperlink" Target="https://deneyapkart.org/magaza/urun-deneyap-kart-mini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zmirnumunepcb.com/gerber-ciktisi-nasil-alinir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BAADA2-873F-3C40-981D-15AF4F7DB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61" y="-379142"/>
            <a:ext cx="10727473" cy="3005254"/>
          </a:xfrm>
        </p:spPr>
        <p:txBody>
          <a:bodyPr/>
          <a:lstStyle/>
          <a:p>
            <a:r>
              <a:rPr lang="tr-TR" b="1" dirty="0"/>
              <a:t>AVİYONİK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A29ED0D-EF6A-104B-BC54-D34EDE111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2035" y="2862147"/>
            <a:ext cx="8676222" cy="1905000"/>
          </a:xfrm>
        </p:spPr>
        <p:txBody>
          <a:bodyPr/>
          <a:lstStyle/>
          <a:p>
            <a:r>
              <a:rPr lang="tr-TR" dirty="0"/>
              <a:t>ŞAHİN ROKET TAKIMI 2021.V2</a:t>
            </a:r>
          </a:p>
        </p:txBody>
      </p:sp>
    </p:spTree>
    <p:extLst>
      <p:ext uri="{BB962C8B-B14F-4D97-AF65-F5344CB8AC3E}">
        <p14:creationId xmlns:p14="http://schemas.microsoft.com/office/powerpoint/2010/main" val="34155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CA5A95-45A0-AB40-A7A9-3DF77142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37" y="-483219"/>
            <a:ext cx="9905998" cy="1905000"/>
          </a:xfrm>
        </p:spPr>
        <p:txBody>
          <a:bodyPr/>
          <a:lstStyle/>
          <a:p>
            <a:r>
              <a:rPr lang="tr-TR" dirty="0" err="1"/>
              <a:t>Pcb</a:t>
            </a:r>
            <a:r>
              <a:rPr lang="tr-TR" dirty="0"/>
              <a:t> için araştırılan kaynaklar: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04F1D2-B9B0-3648-B6BE-EE754E63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710891"/>
            <a:ext cx="9905998" cy="3124201"/>
          </a:xfrm>
        </p:spPr>
        <p:txBody>
          <a:bodyPr/>
          <a:lstStyle/>
          <a:p>
            <a:r>
              <a:rPr lang="tr-TR" dirty="0">
                <a:hlinkClick r:id="rId2"/>
              </a:rPr>
              <a:t>https://www.youtube.com/watch?v=S2mwCplC_VU</a:t>
            </a:r>
            <a:endParaRPr lang="tr-TR" dirty="0"/>
          </a:p>
          <a:p>
            <a:r>
              <a:rPr lang="tr-TR" dirty="0">
                <a:hlinkClick r:id="rId3"/>
              </a:rPr>
              <a:t>https://www.youtube.com/watch?v=1ZzhPwVj_ew</a:t>
            </a:r>
            <a:endParaRPr lang="tr-TR" dirty="0"/>
          </a:p>
          <a:p>
            <a:r>
              <a:rPr lang="tr-TR" dirty="0">
                <a:hlinkClick r:id="rId4"/>
              </a:rPr>
              <a:t>https://www.youtube.com/watch?v=OCLpG3T-SM8</a:t>
            </a:r>
            <a:endParaRPr lang="tr-TR" dirty="0"/>
          </a:p>
          <a:p>
            <a:r>
              <a:rPr lang="tr-TR" dirty="0">
                <a:hlinkClick r:id="rId5"/>
              </a:rPr>
              <a:t>https://www.youtube.com/watch?v=XZY6OnRts8w</a:t>
            </a:r>
            <a:endParaRPr lang="tr-TR" dirty="0"/>
          </a:p>
          <a:p>
            <a:r>
              <a:rPr lang="tr-TR" dirty="0">
                <a:hlinkClick r:id="rId6"/>
              </a:rPr>
              <a:t>https://www.youtube.com/watch?v=RklXUdNIr6k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www.youtube.com</a:t>
            </a:r>
            <a:r>
              <a:rPr lang="tr-TR" dirty="0"/>
              <a:t>/</a:t>
            </a:r>
            <a:r>
              <a:rPr lang="tr-TR" dirty="0" err="1"/>
              <a:t>watch?v</a:t>
            </a:r>
            <a:r>
              <a:rPr lang="tr-TR" dirty="0"/>
              <a:t>=gzjU1Gud0QQ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C15D56EE-F87C-BF45-91D7-5ED548D22846}"/>
              </a:ext>
            </a:extLst>
          </p:cNvPr>
          <p:cNvSpPr txBox="1">
            <a:spLocks/>
          </p:cNvSpPr>
          <p:nvPr/>
        </p:nvSpPr>
        <p:spPr>
          <a:xfrm>
            <a:off x="911225" y="349218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ÜRETTİREBİLECEĞİN SİTELER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BB52A6F2-2BC3-2F4B-B0AF-91F062C8BEB9}"/>
              </a:ext>
            </a:extLst>
          </p:cNvPr>
          <p:cNvSpPr txBox="1">
            <a:spLocks/>
          </p:cNvSpPr>
          <p:nvPr/>
        </p:nvSpPr>
        <p:spPr>
          <a:xfrm>
            <a:off x="1143001" y="37337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hlinkClick r:id="rId7"/>
              </a:rPr>
              <a:t>https://www.pcbway.com</a:t>
            </a:r>
            <a:r>
              <a:rPr lang="tr-TR" dirty="0"/>
              <a:t> (yurt dışı)</a:t>
            </a:r>
          </a:p>
          <a:p>
            <a:r>
              <a:rPr lang="tr-TR" dirty="0">
                <a:hlinkClick r:id="rId8"/>
              </a:rPr>
              <a:t>http://www.izmirnumunepcb.com (yurt</a:t>
            </a:r>
            <a:r>
              <a:rPr lang="tr-TR" dirty="0"/>
              <a:t> içi)</a:t>
            </a:r>
          </a:p>
        </p:txBody>
      </p:sp>
    </p:spTree>
    <p:extLst>
      <p:ext uri="{BB962C8B-B14F-4D97-AF65-F5344CB8AC3E}">
        <p14:creationId xmlns:p14="http://schemas.microsoft.com/office/powerpoint/2010/main" val="182435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6F6EAE-0826-5746-BC9B-2E498E33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887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tr-TR" sz="6000" dirty="0"/>
              <a:t>BİLGİSAYARLAR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D7ADF1-D00B-6247-95A9-12D737B8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00" y="2453269"/>
            <a:ext cx="2090855" cy="209085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1280EBA-2C07-7B49-A3F3-09EC5519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24" y="2453269"/>
            <a:ext cx="2780622" cy="2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03DEA5-A2FF-754A-BFB1-05375474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9439"/>
            <a:ext cx="9905998" cy="1905000"/>
          </a:xfrm>
        </p:spPr>
        <p:txBody>
          <a:bodyPr/>
          <a:lstStyle/>
          <a:p>
            <a:r>
              <a:rPr lang="tr-TR" dirty="0"/>
              <a:t>-Bilgisayarlara geçmeden önce bilmemiz gereken bazı kavramlar</a:t>
            </a:r>
          </a:p>
        </p:txBody>
      </p:sp>
    </p:spTree>
    <p:extLst>
      <p:ext uri="{BB962C8B-B14F-4D97-AF65-F5344CB8AC3E}">
        <p14:creationId xmlns:p14="http://schemas.microsoft.com/office/powerpoint/2010/main" val="70152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8731B0C-9AAC-2340-9AA6-9DFB9524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6CE9B9A-5169-4547-9E77-F17EDF73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990"/>
            <a:ext cx="12192000" cy="60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6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813A59-B528-3249-9189-7242A8F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yAZILIM</a:t>
            </a:r>
            <a:r>
              <a:rPr lang="tr-TR" dirty="0"/>
              <a:t> </a:t>
            </a:r>
            <a:r>
              <a:rPr lang="tr-TR" dirty="0" err="1"/>
              <a:t>uYUMLULUK</a:t>
            </a:r>
            <a:r>
              <a:rPr lang="tr-TR" dirty="0"/>
              <a:t> NEDİR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3A6FA2-C448-6F46-B573-6C965FD8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effectLst/>
              </a:rPr>
              <a:t>Uyumluluk, müşteri memnuniyetini sağlamak için işlevsel olmayan bir testtir. Yazılım uygulamanızın veya ürününüzün farklı tarayıcılarda, </a:t>
            </a:r>
            <a:r>
              <a:rPr lang="tr-TR" dirty="0" err="1">
                <a:effectLst/>
              </a:rPr>
              <a:t>veritabanında</a:t>
            </a:r>
            <a:r>
              <a:rPr lang="tr-TR" dirty="0">
                <a:effectLst/>
              </a:rPr>
              <a:t>, donanımda, işletim sisteminde, mobil cihazlarda ve ağlarda çalışacak kadar yetkin olup olmadığını belirlemektir.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879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639BE7-3BD1-9E42-B478-416EF956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5951"/>
            <a:ext cx="9905998" cy="1905000"/>
          </a:xfrm>
        </p:spPr>
        <p:txBody>
          <a:bodyPr/>
          <a:lstStyle/>
          <a:p>
            <a:r>
              <a:rPr lang="tr-TR" dirty="0" err="1">
                <a:effectLst/>
              </a:rPr>
              <a:t>Mikroislemci</a:t>
            </a:r>
            <a:r>
              <a:rPr lang="tr-TR" dirty="0">
                <a:effectLst/>
              </a:rPr>
              <a:t> ile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Nedir ?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95503B-0DE8-DD4C-B1D7-295913B4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32823"/>
            <a:ext cx="9905998" cy="3124201"/>
          </a:xfrm>
        </p:spPr>
        <p:txBody>
          <a:bodyPr>
            <a:noAutofit/>
          </a:bodyPr>
          <a:lstStyle/>
          <a:p>
            <a:r>
              <a:rPr lang="tr-TR" sz="1200" b="1" dirty="0">
                <a:effectLst/>
              </a:rPr>
              <a:t>Mikroişlemci nedir?</a:t>
            </a:r>
          </a:p>
          <a:p>
            <a:r>
              <a:rPr lang="tr-TR" sz="1200" dirty="0">
                <a:effectLst/>
              </a:rPr>
              <a:t>Yapısında bir CPU (Central </a:t>
            </a:r>
            <a:r>
              <a:rPr lang="tr-TR" sz="1200" dirty="0" err="1">
                <a:effectLst/>
              </a:rPr>
              <a:t>Processing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Unit</a:t>
            </a:r>
            <a:r>
              <a:rPr lang="tr-TR" sz="1200" dirty="0">
                <a:effectLst/>
              </a:rPr>
              <a:t>/Merkezi İşlem Birimi), ön bellek ve </a:t>
            </a:r>
            <a:r>
              <a:rPr lang="tr-TR" sz="1200" dirty="0" err="1">
                <a:effectLst/>
              </a:rPr>
              <a:t>input</a:t>
            </a:r>
            <a:r>
              <a:rPr lang="tr-TR" sz="1200" dirty="0">
                <a:effectLst/>
              </a:rPr>
              <a:t>/</a:t>
            </a:r>
            <a:r>
              <a:rPr lang="tr-TR" sz="1200" dirty="0" err="1">
                <a:effectLst/>
              </a:rPr>
              <a:t>output</a:t>
            </a:r>
            <a:r>
              <a:rPr lang="tr-TR" sz="1200" dirty="0">
                <a:effectLst/>
              </a:rPr>
              <a:t> (giriş/çıkış) birimleri bulunan devrelere mikroişlemci denir. Özetle mikroişlemci, bilgisayardır. Mikroişlemciler, bulundukları elektronik yapıların beynidir. Bağlı oldukları mekanizmanın kontrolünü sağlarlar.</a:t>
            </a:r>
          </a:p>
          <a:p>
            <a:r>
              <a:rPr lang="tr-TR" sz="1200" b="1" dirty="0" err="1">
                <a:effectLst/>
              </a:rPr>
              <a:t>Mikrodenetleyici</a:t>
            </a:r>
            <a:r>
              <a:rPr lang="tr-TR" sz="1200" b="1" dirty="0">
                <a:effectLst/>
              </a:rPr>
              <a:t> nedir?</a:t>
            </a:r>
          </a:p>
          <a:p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, dışarıdan gelen bir veriyi (programı) hafızasına alan, derleyen ve sonucunda da çıktı elde eden bir bilgisayardır. </a:t>
            </a:r>
            <a:r>
              <a:rPr lang="tr-TR" sz="1200" dirty="0" err="1">
                <a:effectLst/>
              </a:rPr>
              <a:t>Mikrodenetleyicinin</a:t>
            </a:r>
            <a:r>
              <a:rPr lang="tr-TR" sz="1200" dirty="0">
                <a:effectLst/>
              </a:rPr>
              <a:t> yapısında:</a:t>
            </a:r>
          </a:p>
          <a:p>
            <a:r>
              <a:rPr lang="tr-TR" sz="1200" dirty="0">
                <a:effectLst/>
              </a:rPr>
              <a:t>CPU</a:t>
            </a:r>
          </a:p>
          <a:p>
            <a:r>
              <a:rPr lang="tr-TR" sz="1200" dirty="0">
                <a:effectLst/>
              </a:rPr>
              <a:t>RAM</a:t>
            </a:r>
          </a:p>
          <a:p>
            <a:r>
              <a:rPr lang="tr-TR" sz="1200" dirty="0">
                <a:effectLst/>
              </a:rPr>
              <a:t>ROM</a:t>
            </a:r>
          </a:p>
          <a:p>
            <a:r>
              <a:rPr lang="tr-TR" sz="1200" dirty="0">
                <a:effectLst/>
              </a:rPr>
              <a:t>I/O Portları</a:t>
            </a:r>
          </a:p>
          <a:p>
            <a:r>
              <a:rPr lang="tr-TR" sz="1200" dirty="0">
                <a:effectLst/>
              </a:rPr>
              <a:t>Seri ve Paralel Portlar</a:t>
            </a:r>
          </a:p>
          <a:p>
            <a:r>
              <a:rPr lang="tr-TR" sz="1200" dirty="0">
                <a:effectLst/>
              </a:rPr>
              <a:t>Sayıcılar</a:t>
            </a:r>
          </a:p>
          <a:p>
            <a:r>
              <a:rPr lang="tr-TR" sz="1200" dirty="0">
                <a:effectLst/>
              </a:rPr>
              <a:t>Bazılarında da A/D (Analog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) ve D/A (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Analog) çeviriciler bulunur.</a:t>
            </a:r>
          </a:p>
          <a:p>
            <a:r>
              <a:rPr lang="tr-TR" sz="1200" b="1" u="sng" dirty="0" err="1">
                <a:effectLst/>
              </a:rPr>
              <a:t>Mikrodenetleyici</a:t>
            </a:r>
            <a:r>
              <a:rPr lang="tr-TR" sz="1200" b="1" u="sng" dirty="0">
                <a:effectLst/>
              </a:rPr>
              <a:t> ve Mikroişlemci Arasındaki Farklar Nelerdir?</a:t>
            </a:r>
            <a:endParaRPr lang="tr-TR" sz="1200" dirty="0">
              <a:effectLst/>
            </a:endParaRPr>
          </a:p>
          <a:p>
            <a:r>
              <a:rPr lang="tr-TR" sz="1200" dirty="0">
                <a:effectLst/>
              </a:rPr>
              <a:t>Mikroişlemci ile </a:t>
            </a:r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 birbirine karıştırılmamalıdır.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yapılarında mikroişlemcileri de içermektedir. Mikroişlemcilerin yapısında CPU, ön bellek ve I/O portları olmasına karşın </a:t>
            </a:r>
            <a:r>
              <a:rPr lang="tr-TR" sz="1200" dirty="0" err="1">
                <a:effectLst/>
              </a:rPr>
              <a:t>mikrodenetleyicilerde</a:t>
            </a:r>
            <a:r>
              <a:rPr lang="tr-TR" sz="1200" dirty="0">
                <a:effectLst/>
              </a:rPr>
              <a:t> ayrıca seri ve paralel portlar, sayıcılar ve çeviriciler (</a:t>
            </a:r>
            <a:r>
              <a:rPr lang="tr-TR" sz="1200" dirty="0" err="1">
                <a:effectLst/>
              </a:rPr>
              <a:t>converter</a:t>
            </a:r>
            <a:r>
              <a:rPr lang="tr-TR" sz="1200" dirty="0">
                <a:effectLst/>
              </a:rPr>
              <a:t>) de bulunmaktadır.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gerçek zamanlı uygulamalarda daha başarılı çalışmaktadırlar.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bu işi çok küçük boyutlarda ve daha az enerji harcayarak yapabilmektedirler. Bunun </a:t>
            </a:r>
            <a:r>
              <a:rPr lang="tr-TR" sz="1200" dirty="0" err="1">
                <a:effectLst/>
              </a:rPr>
              <a:t>yanısıra</a:t>
            </a:r>
            <a:r>
              <a:rPr lang="tr-TR" sz="1200" dirty="0">
                <a:effectLst/>
              </a:rPr>
              <a:t> mikroişlemciler aynı anda çoklu işlem yapabilirken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aynı anda tek bir iş yapabilmektedir.</a:t>
            </a:r>
          </a:p>
          <a:p>
            <a:pPr fontAlgn="base"/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mikroişlemciden ayıran en büyük fark içerisinde gömülü halde bulunan çevre birimleridir ( </a:t>
            </a:r>
            <a:r>
              <a:rPr lang="tr-TR" sz="1200" dirty="0" err="1">
                <a:effectLst/>
              </a:rPr>
              <a:t>ing.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peripheral</a:t>
            </a:r>
            <a:r>
              <a:rPr lang="tr-TR" sz="1200" dirty="0">
                <a:effectLst/>
              </a:rPr>
              <a:t>).  Program hafızası, RAM, EEPROM, Zamanlayıcılar, Kesmeler, ADC gibi temel çevre birimlerinin çoğu hemen her AVR </a:t>
            </a:r>
            <a:r>
              <a:rPr lang="tr-TR" sz="1200" dirty="0" err="1">
                <a:effectLst/>
              </a:rPr>
              <a:t>mikrodenetleyicide</a:t>
            </a:r>
            <a:r>
              <a:rPr lang="tr-TR" sz="1200" dirty="0">
                <a:effectLst/>
              </a:rPr>
              <a:t> eksiksiz olarak bulunmaktadır. AVR </a:t>
            </a:r>
            <a:r>
              <a:rPr lang="tr-TR" sz="1200" dirty="0" err="1">
                <a:effectLst/>
              </a:rPr>
              <a:t>mikrodenetleyicilerin</a:t>
            </a:r>
            <a:r>
              <a:rPr lang="tr-TR" sz="1200" dirty="0">
                <a:effectLst/>
              </a:rPr>
              <a:t> her birinde ayrı bir özellik olan bir modeli yerine az model olup çoğu özelliğin toplandığı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olması bir </a:t>
            </a:r>
            <a:r>
              <a:rPr lang="tr-TR" sz="1200" dirty="0" err="1">
                <a:effectLst/>
              </a:rPr>
              <a:t>mikrodenetleyiciyle</a:t>
            </a:r>
            <a:r>
              <a:rPr lang="tr-TR" sz="1200" dirty="0">
                <a:effectLst/>
              </a:rPr>
              <a:t> hemen hemen tüm işleri yapmamıza imkan sağlar. O yüzden birkaç AVR </a:t>
            </a:r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öğrenmek bize yeterli gelecektir.</a:t>
            </a:r>
          </a:p>
          <a:p>
            <a:br>
              <a:rPr lang="tr-TR" sz="1200" dirty="0"/>
            </a:b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33201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CAEFA5-84BC-3D4D-8739-A1647AD6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Nasıl kodlanır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67D752-AF26-5242-B227-43CB4E6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b="1" u="sng" dirty="0" err="1">
                <a:effectLst/>
              </a:rPr>
              <a:t>Mikrodenetleyici</a:t>
            </a:r>
            <a:r>
              <a:rPr lang="tr-TR" b="1" u="sng" dirty="0">
                <a:effectLst/>
              </a:rPr>
              <a:t> Programlama Nasıl Yapılır?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Mikrodenetleyicilerin</a:t>
            </a:r>
            <a:r>
              <a:rPr lang="tr-TR" dirty="0">
                <a:effectLst/>
              </a:rPr>
              <a:t> programlanabilmesi için komut satırlarından oluşan bir yazılıma ihtiyaç vardır. Her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için farklı bir derleyici, derlenen programın aktarılması için farklı programlar vardır. Örneğin aşağıdaki örnekte verildiği gibi, </a:t>
            </a:r>
            <a:r>
              <a:rPr lang="tr-TR" dirty="0" err="1">
                <a:effectLst/>
              </a:rPr>
              <a:t>Mikrochip</a:t>
            </a:r>
            <a:r>
              <a:rPr lang="tr-TR" dirty="0">
                <a:effectLst/>
              </a:rPr>
              <a:t> firmasının ürünü olan PIC ailesindeki </a:t>
            </a:r>
            <a:r>
              <a:rPr lang="tr-TR" dirty="0" err="1">
                <a:effectLst/>
              </a:rPr>
              <a:t>mikrodenetleyiciler</a:t>
            </a:r>
            <a:r>
              <a:rPr lang="tr-TR" dirty="0">
                <a:effectLst/>
              </a:rPr>
              <a:t> için özel programlama kartları bulunmaktadır. </a:t>
            </a:r>
            <a:r>
              <a:rPr lang="tr-TR" dirty="0" err="1">
                <a:effectLst/>
              </a:rPr>
              <a:t>Mikrodenetleyicinin</a:t>
            </a:r>
            <a:r>
              <a:rPr lang="tr-TR" dirty="0">
                <a:effectLst/>
              </a:rPr>
              <a:t> programlanabilmesi için karta sabitlenmesi, kartın da bilgisayara bağlanması gerekmektedir. Bilgisayardaki yazılım makine diline derlendikten sonra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tipi seçilerek yazılım karta aktarılır. Bu şekilde karta sabitlenen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programlanmış olur.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030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6E937-CBD4-294E-A60A-337A00A9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8E8048-A0E5-3D4E-A355-D93A6319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programı üzerinden kodlanabilen bir bilgisayardır.</a:t>
            </a:r>
          </a:p>
          <a:p>
            <a:r>
              <a:rPr lang="tr-TR" dirty="0"/>
              <a:t>Araştırmalarıma göre işlemci bazlı bizim yaptığımız işlerde ön yargılar olsa bile sıkıntı yaşamamaktadır.</a:t>
            </a:r>
          </a:p>
          <a:p>
            <a:r>
              <a:rPr lang="tr-TR" dirty="0" err="1"/>
              <a:t>Mega,uno,nano</a:t>
            </a:r>
            <a:r>
              <a:rPr lang="tr-TR" dirty="0"/>
              <a:t> olmak üzere 3 </a:t>
            </a:r>
            <a:r>
              <a:rPr lang="tr-TR" dirty="0" err="1"/>
              <a:t>çeşiti</a:t>
            </a:r>
            <a:r>
              <a:rPr lang="tr-TR" dirty="0"/>
              <a:t> bulunmaktadır.</a:t>
            </a:r>
          </a:p>
          <a:p>
            <a:r>
              <a:rPr lang="tr-TR" dirty="0"/>
              <a:t>Bazı modellerinde işlemcileri tak-çıkar şeklindedir ve bozulduğu zaman sadece işlemci değişeceğinden maliyet azalmaktadır.</a:t>
            </a:r>
          </a:p>
          <a:p>
            <a:r>
              <a:rPr lang="tr-TR" dirty="0"/>
              <a:t>Önceden kullandığımız için risksizdir. kodları ve </a:t>
            </a:r>
            <a:r>
              <a:rPr lang="tr-TR" dirty="0" err="1"/>
              <a:t>arayüzü</a:t>
            </a:r>
            <a:r>
              <a:rPr lang="tr-TR" dirty="0"/>
              <a:t> hazırdır.</a:t>
            </a:r>
          </a:p>
        </p:txBody>
      </p:sp>
    </p:spTree>
    <p:extLst>
      <p:ext uri="{BB962C8B-B14F-4D97-AF65-F5344CB8AC3E}">
        <p14:creationId xmlns:p14="http://schemas.microsoft.com/office/powerpoint/2010/main" val="263804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958CFC-3B60-B948-AA79-F849A4A2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92" y="322455"/>
            <a:ext cx="9905998" cy="1905000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2F953F-3189-5449-8B7F-635208D8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27" y="2365916"/>
            <a:ext cx="7589992" cy="4169629"/>
          </a:xfrm>
        </p:spPr>
        <p:txBody>
          <a:bodyPr>
            <a:normAutofit fontScale="85000" lnSpcReduction="20000"/>
          </a:bodyPr>
          <a:lstStyle/>
          <a:p>
            <a:r>
              <a:rPr lang="tr-TR" dirty="0"/>
              <a:t>UNO tartışmasız en popüler </a:t>
            </a:r>
            <a:r>
              <a:rPr lang="tr-TR" dirty="0" err="1"/>
              <a:t>Arduino'dur</a:t>
            </a:r>
            <a:r>
              <a:rPr lang="tr-TR" dirty="0"/>
              <a:t>. 16MHz'de çalışan bir Atmega328 işlemci tarafından desteklenmektedir, 32KB program belleği, 1KB EEPROM, 2KB RAM, 14 dijital I/O, 6 analog giriş ve hem 5V hem de 3.3V güç raylarına sahiptir. </a:t>
            </a:r>
          </a:p>
          <a:p>
            <a:r>
              <a:rPr lang="tr-TR" dirty="0">
                <a:effectLst/>
              </a:rPr>
              <a:t>UNO'da harici bir duvar siğilinden güç almasına izin veren bir güç girişi bulunur. UNO'yu akülere bağlamak için bir VIN seçeneği de mevcuttur.</a:t>
            </a:r>
          </a:p>
          <a:p>
            <a:r>
              <a:rPr lang="tr-TR" dirty="0">
                <a:effectLst/>
              </a:rPr>
              <a:t>UNO'nun (69 mm x 54 mm) fiziksel boyutları, onu birçok projeye kolayca sığabilecek küçük bir geliştirme kartı yapar ve dört vida deliği, tasarımcıların bunları güvenli bir şekilde yerine oturtmasına olanak tanır.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100-110 TL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) = 60-70 TL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0000"/>
                </a:solidFill>
                <a:effectLst/>
              </a:rPr>
              <a:t>BOYUT : </a:t>
            </a:r>
            <a:r>
              <a:rPr lang="tr-TR" b="1" dirty="0">
                <a:solidFill>
                  <a:srgbClr val="FF0000"/>
                </a:solidFill>
                <a:latin typeface="Open Sans" panose="020B0606030504020204" pitchFamily="34" charset="0"/>
              </a:rPr>
              <a:t>Uzunluk:</a:t>
            </a:r>
            <a:r>
              <a:rPr lang="tr-TR" dirty="0">
                <a:solidFill>
                  <a:srgbClr val="FF0000"/>
                </a:solidFill>
                <a:latin typeface="Open Sans" panose="020B0606030504020204" pitchFamily="34" charset="0"/>
              </a:rPr>
              <a:t> 68.6 mm </a:t>
            </a:r>
            <a:r>
              <a:rPr lang="tr-TR" b="1" dirty="0">
                <a:solidFill>
                  <a:srgbClr val="FF0000"/>
                </a:solidFill>
                <a:latin typeface="Open Sans" panose="020B0606030504020204" pitchFamily="34" charset="0"/>
              </a:rPr>
              <a:t>Genişlik:</a:t>
            </a:r>
            <a:r>
              <a:rPr lang="tr-TR" dirty="0">
                <a:solidFill>
                  <a:srgbClr val="FF0000"/>
                </a:solidFill>
                <a:latin typeface="Open Sans" panose="020B0606030504020204" pitchFamily="34" charset="0"/>
              </a:rPr>
              <a:t> 53.4 mm</a:t>
            </a:r>
          </a:p>
          <a:p>
            <a:endParaRPr lang="tr-TR" dirty="0">
              <a:solidFill>
                <a:srgbClr val="FF0000"/>
              </a:solidFill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7E6765-15BD-354B-91E2-BF0DA312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789" y="21372"/>
            <a:ext cx="2780622" cy="2090855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137C57CD-C28A-1843-8E60-2CEE307F7C9E}"/>
              </a:ext>
            </a:extLst>
          </p:cNvPr>
          <p:cNvSpPr/>
          <p:nvPr/>
        </p:nvSpPr>
        <p:spPr>
          <a:xfrm>
            <a:off x="8649630" y="2860831"/>
            <a:ext cx="3048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140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Mikrodenetleyici</a:t>
            </a: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ATmega328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Çalışma Gerilimi: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Giriş Gerilimi (önerilen):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7-12V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Giriş Gerilimi (limit):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6-20V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Dijital G/Ç </a:t>
            </a:r>
            <a:r>
              <a:rPr lang="tr-TR" sz="140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Pinleri</a:t>
            </a: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14 (6 tanesi PWM çıkışı)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Analog Giriş </a:t>
            </a:r>
            <a:r>
              <a:rPr lang="tr-TR" sz="140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Pinleri</a:t>
            </a: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Her G/Ç için Akım: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40 </a:t>
            </a:r>
            <a:r>
              <a:rPr lang="tr-TR" sz="1400" dirty="0" err="1">
                <a:solidFill>
                  <a:srgbClr val="FF0000"/>
                </a:solidFill>
                <a:latin typeface="Open Sans" panose="020B0606030504020204" pitchFamily="34" charset="0"/>
              </a:rPr>
              <a:t>mA</a:t>
            </a:r>
            <a:endParaRPr lang="tr-TR" sz="1400" dirty="0">
              <a:solidFill>
                <a:srgbClr val="FF0000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3.3V Çıkış için Akım: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50 </a:t>
            </a:r>
            <a:r>
              <a:rPr lang="tr-TR" sz="1400" dirty="0" err="1">
                <a:solidFill>
                  <a:srgbClr val="FF0000"/>
                </a:solidFill>
                <a:latin typeface="Open Sans" panose="020B0606030504020204" pitchFamily="34" charset="0"/>
              </a:rPr>
              <a:t>mA</a:t>
            </a:r>
            <a:endParaRPr lang="tr-TR" sz="1400" dirty="0">
              <a:solidFill>
                <a:srgbClr val="FF0000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Flash Hafıza: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32 KB (ATmega328)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SRAM: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2 KB (ATmega328)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EEPROM: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1 KB (ATmega328)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Saat Hızı: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16 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Ağırlık: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25 g</a:t>
            </a:r>
            <a:endParaRPr lang="tr-TR" sz="1400" b="0" i="0" dirty="0">
              <a:solidFill>
                <a:srgbClr val="FF0000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62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9C6F26-9335-684F-85C6-5A8A78D8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ARDUİNO NANO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9ED5B3-CBFC-2B40-A187-5ECD39A1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esasen çok küçük bir profile küçültülmüş bir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UNO'dur, bu da onu dar alanlar ve mümkün olan her yerde ağırlığı azaltması gerekebilecek projeler için çok uygun hale getirir.</a:t>
            </a:r>
          </a:p>
          <a:p>
            <a:r>
              <a:rPr lang="tr-TR" dirty="0">
                <a:effectLst/>
              </a:rPr>
              <a:t>UNO gibi,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da 16MHz'de çalışan bir Atmega328 işlemci tarafından destekleniyor, 32KB program belleği, 1KB EEPROM, 2KB RAM, 14 dijital I/O, 6 analog giriş ve hem 5V hem de 3.3V güç raylarına sahip.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 err="1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(Not - V3.0'dan önceki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kartları, esasen özelliklerin yarısına sahip olan ATmega168'i kullandı.)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130-200 TL</a:t>
            </a:r>
          </a:p>
          <a:p>
            <a:r>
              <a:rPr lang="tr-TR" dirty="0">
                <a:effectLst/>
              </a:rPr>
              <a:t>*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 yani işlemcisi tak çıkar şeklinde olanlardan yok.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43.2mm  uzunluk x 18.5mm genişlik</a:t>
            </a:r>
            <a:endParaRPr lang="tr-TR" dirty="0">
              <a:effectLst/>
            </a:endParaRPr>
          </a:p>
          <a:p>
            <a:pPr marL="0" indent="0">
              <a:buNone/>
            </a:pPr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939DB5F-AE89-F24C-A8AE-68A1FAF3E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9" t="47415" r="21383" b="6317"/>
          <a:stretch/>
        </p:blipFill>
        <p:spPr>
          <a:xfrm>
            <a:off x="9854230" y="118946"/>
            <a:ext cx="1193181" cy="18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6266FC-4ED3-D340-86D0-ED1BBDCC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3" y="965975"/>
            <a:ext cx="9463396" cy="529683"/>
          </a:xfrm>
        </p:spPr>
        <p:txBody>
          <a:bodyPr>
            <a:normAutofit fontScale="90000"/>
          </a:bodyPr>
          <a:lstStyle/>
          <a:p>
            <a:r>
              <a:rPr lang="tr-TR" sz="4800" dirty="0">
                <a:solidFill>
                  <a:schemeClr val="tx1"/>
                </a:solidFill>
              </a:rPr>
              <a:t>-PCB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F3F60A-33E5-1E4B-9268-A37FC5E7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20" y="965975"/>
            <a:ext cx="6019179" cy="37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22" y="173120"/>
            <a:ext cx="9905998" cy="1171874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dUE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316222" y="1081170"/>
            <a:ext cx="8627056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</a:t>
            </a:r>
            <a:r>
              <a:rPr lang="tr-TR" sz="1600" dirty="0" err="1"/>
              <a:t>Due</a:t>
            </a:r>
            <a:r>
              <a:rPr lang="tr-TR" sz="1600" dirty="0"/>
              <a:t>, daha büyük kartlardan biridir ve aynı zamanda bir ARM işlemci tarafından desteklenen ilk </a:t>
            </a:r>
            <a:r>
              <a:rPr lang="tr-TR" sz="1600" dirty="0" err="1"/>
              <a:t>Arduino</a:t>
            </a:r>
            <a:r>
              <a:rPr lang="tr-TR" sz="1600" dirty="0"/>
              <a:t> kartıdır.</a:t>
            </a:r>
          </a:p>
          <a:p>
            <a:endParaRPr lang="tr-TR" sz="1600" dirty="0"/>
          </a:p>
          <a:p>
            <a:r>
              <a:rPr lang="tr-TR" sz="1600" dirty="0"/>
              <a:t>*84 </a:t>
            </a:r>
            <a:r>
              <a:rPr lang="tr-TR" sz="1600" b="1" dirty="0" err="1"/>
              <a:t>Mhz</a:t>
            </a:r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*UNO ve </a:t>
            </a:r>
            <a:r>
              <a:rPr lang="tr-TR" sz="1600" dirty="0" err="1"/>
              <a:t>Nano</a:t>
            </a:r>
            <a:r>
              <a:rPr lang="tr-TR" sz="1600" dirty="0"/>
              <a:t> 5V'da çalışırken, </a:t>
            </a:r>
            <a:r>
              <a:rPr lang="tr-TR" sz="1600" dirty="0" err="1"/>
              <a:t>Due</a:t>
            </a:r>
            <a:r>
              <a:rPr lang="tr-TR" sz="1600" dirty="0"/>
              <a:t> 3,3V'da çalışır—bunun dikkate alınması önemlidir, çünkü aşırı voltaj karta onarılamaz bir şekilde zarar verir. 84MHz'de çalışan bir ATSAM3X8E Cortex-M3 ile güçlendirilen </a:t>
            </a:r>
            <a:r>
              <a:rPr lang="tr-TR" sz="1600" dirty="0" err="1"/>
              <a:t>Due</a:t>
            </a:r>
            <a:r>
              <a:rPr lang="tr-TR" sz="1600" dirty="0"/>
              <a:t>, 512KB ROM ve 96KB RAM, 54 dijital I/O </a:t>
            </a:r>
            <a:r>
              <a:rPr lang="tr-TR" sz="1600" dirty="0" err="1"/>
              <a:t>pini</a:t>
            </a:r>
            <a:r>
              <a:rPr lang="tr-TR" sz="1600" dirty="0"/>
              <a:t>, 12 PWM kanalı, 12 analog giriş ve 2 analog çıkışa sahiptir. </a:t>
            </a:r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Due</a:t>
            </a:r>
            <a:r>
              <a:rPr lang="tr-TR" sz="1600" dirty="0"/>
              <a:t>, yerleşik </a:t>
            </a:r>
            <a:r>
              <a:rPr lang="tr-TR" sz="1600" dirty="0" err="1"/>
              <a:t>EEPROM'a</a:t>
            </a:r>
            <a:r>
              <a:rPr lang="tr-TR" sz="1600" dirty="0"/>
              <a:t> sahip değildir ve daha pahalı </a:t>
            </a:r>
            <a:r>
              <a:rPr lang="tr-TR" sz="1600" dirty="0" err="1"/>
              <a:t>Arduino</a:t>
            </a:r>
            <a:r>
              <a:rPr lang="tr-TR" sz="1600" dirty="0"/>
              <a:t> kartlarından biridir. </a:t>
            </a:r>
            <a:r>
              <a:rPr lang="tr-TR" sz="1600" dirty="0" err="1"/>
              <a:t>Due</a:t>
            </a:r>
            <a:r>
              <a:rPr lang="tr-TR" sz="1600" dirty="0"/>
              <a:t>, birçok dijital I/O'ya bağlanmak için çok sayıda </a:t>
            </a:r>
            <a:r>
              <a:rPr lang="tr-TR" sz="1600" dirty="0" err="1"/>
              <a:t>pin</a:t>
            </a:r>
            <a:r>
              <a:rPr lang="tr-TR" sz="1600" dirty="0"/>
              <a:t> başlığına sahip olsa da, standart </a:t>
            </a:r>
            <a:r>
              <a:rPr lang="tr-TR" sz="1600" dirty="0" err="1"/>
              <a:t>Arduino</a:t>
            </a:r>
            <a:r>
              <a:rPr lang="tr-TR" sz="1600" dirty="0"/>
              <a:t> kalkanlarıyla </a:t>
            </a:r>
            <a:r>
              <a:rPr lang="tr-TR" sz="1600" dirty="0" err="1"/>
              <a:t>pin</a:t>
            </a:r>
            <a:r>
              <a:rPr lang="tr-TR" sz="1600" dirty="0"/>
              <a:t> uyumludur. </a:t>
            </a:r>
            <a:r>
              <a:rPr lang="tr-TR" sz="1600" dirty="0" err="1">
                <a:solidFill>
                  <a:srgbClr val="FF0000"/>
                </a:solidFill>
              </a:rPr>
              <a:t>Due</a:t>
            </a:r>
            <a:r>
              <a:rPr lang="tr-TR" sz="1600" dirty="0">
                <a:solidFill>
                  <a:srgbClr val="FF0000"/>
                </a:solidFill>
              </a:rPr>
              <a:t> ile yazılım uyumluluğu garanti edilemez.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/>
              <a:t>Klon(</a:t>
            </a:r>
            <a:r>
              <a:rPr lang="tr-TR" sz="1600" dirty="0" err="1"/>
              <a:t>smd</a:t>
            </a:r>
            <a:r>
              <a:rPr lang="tr-TR" sz="1600" dirty="0"/>
              <a:t>) = 200-250 TL</a:t>
            </a:r>
          </a:p>
          <a:p>
            <a:r>
              <a:rPr lang="tr-TR" sz="1600" dirty="0"/>
              <a:t>Orijinal(</a:t>
            </a:r>
            <a:r>
              <a:rPr lang="tr-TR" sz="1600" dirty="0" err="1"/>
              <a:t>smd</a:t>
            </a:r>
            <a:r>
              <a:rPr lang="tr-TR" sz="1600" dirty="0"/>
              <a:t>) = 450-550 TL</a:t>
            </a:r>
          </a:p>
          <a:p>
            <a:r>
              <a:rPr lang="tr-TR" sz="1600" dirty="0"/>
              <a:t>*</a:t>
            </a:r>
            <a:r>
              <a:rPr lang="tr-TR" sz="1600" dirty="0" err="1"/>
              <a:t>Dıp</a:t>
            </a:r>
            <a:r>
              <a:rPr lang="tr-TR" sz="1600" dirty="0"/>
              <a:t> versiyonu internette bulunmuyor.</a:t>
            </a:r>
          </a:p>
          <a:p>
            <a:r>
              <a:rPr lang="tr-TR" sz="1600" dirty="0">
                <a:solidFill>
                  <a:srgbClr val="FF0000"/>
                </a:solidFill>
              </a:rPr>
              <a:t>BOYUT : 101.52 mm UZUNLUK X 53.3mm GENİŞLİK</a:t>
            </a:r>
          </a:p>
          <a:p>
            <a:endParaRPr lang="tr-TR" dirty="0"/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0C9074F-479F-EC42-8EF7-E6527621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40" y="173120"/>
            <a:ext cx="2509490" cy="14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-257474"/>
            <a:ext cx="9905998" cy="1905000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mega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916D71A-360A-544F-AC95-7ECB01D6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10478" y="2879545"/>
            <a:ext cx="3698106" cy="1791629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1141413" y="1152569"/>
            <a:ext cx="769434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Mega, 54 I/O'ya sahip olması nedeniyle </a:t>
            </a:r>
            <a:r>
              <a:rPr lang="tr-TR" sz="1600" dirty="0" err="1"/>
              <a:t>Due'a</a:t>
            </a:r>
            <a:r>
              <a:rPr lang="tr-TR" sz="1600" dirty="0"/>
              <a:t> biraz benzer. Bununla birlikte, bir ARM çekirdeği tarafından desteklenmek yerine, bunun yerine bir ATmega2560 kullanır.</a:t>
            </a:r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*CPU 16MHz'de saat hızına sahiptir ve 256KB ROM, 8KB RAM, 4KB EEPROM içerir ve 5V'ta çalışır ve bu sayede hobi dostu elektroniklerin çoğuyla kullanımı kolaylaştırır. </a:t>
            </a:r>
          </a:p>
          <a:p>
            <a:endParaRPr lang="tr-TR" sz="1600" dirty="0"/>
          </a:p>
          <a:p>
            <a:r>
              <a:rPr lang="tr-TR" sz="1600" dirty="0"/>
              <a:t>*16 </a:t>
            </a:r>
            <a:r>
              <a:rPr lang="tr-TR" sz="1600" b="1" dirty="0"/>
              <a:t>MHz</a:t>
            </a:r>
            <a:endParaRPr lang="tr-TR" sz="1600" dirty="0"/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Mega, 16 analog girişe, 15 PWM kanalına, </a:t>
            </a:r>
            <a:r>
              <a:rPr lang="tr-TR" sz="1600" dirty="0" err="1"/>
              <a:t>Due'a</a:t>
            </a:r>
            <a:r>
              <a:rPr lang="tr-TR" sz="1600" dirty="0"/>
              <a:t> benzer bir </a:t>
            </a:r>
            <a:r>
              <a:rPr lang="tr-TR" sz="1600" dirty="0" err="1"/>
              <a:t>pin</a:t>
            </a:r>
            <a:r>
              <a:rPr lang="tr-TR" sz="1600" dirty="0"/>
              <a:t> çıkışına sahiptir ve </a:t>
            </a:r>
            <a:r>
              <a:rPr lang="tr-TR" sz="1600" dirty="0" err="1"/>
              <a:t>Arduino</a:t>
            </a:r>
            <a:r>
              <a:rPr lang="tr-TR" sz="1600" dirty="0"/>
              <a:t> kalkanları ile donanım uyumludur. </a:t>
            </a:r>
            <a:r>
              <a:rPr lang="tr-TR" sz="1600" dirty="0" err="1">
                <a:solidFill>
                  <a:srgbClr val="FF0000"/>
                </a:solidFill>
              </a:rPr>
              <a:t>Due</a:t>
            </a:r>
            <a:r>
              <a:rPr lang="tr-TR" sz="1600" dirty="0">
                <a:solidFill>
                  <a:srgbClr val="FF0000"/>
                </a:solidFill>
              </a:rPr>
              <a:t> gibi, Mega ile yazılım uyumluluğu her zaman garanti edilemez.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/>
              <a:t>Klon(</a:t>
            </a:r>
            <a:r>
              <a:rPr lang="tr-TR" sz="1600" dirty="0" err="1"/>
              <a:t>smd</a:t>
            </a:r>
            <a:r>
              <a:rPr lang="tr-TR" sz="1600" dirty="0"/>
              <a:t>) = 80-100 TL</a:t>
            </a:r>
          </a:p>
          <a:p>
            <a:r>
              <a:rPr lang="tr-TR" sz="1600" dirty="0"/>
              <a:t>Orijinal(</a:t>
            </a:r>
            <a:r>
              <a:rPr lang="tr-TR" sz="1600" dirty="0" err="1"/>
              <a:t>smd</a:t>
            </a:r>
            <a:r>
              <a:rPr lang="tr-TR" sz="1600" dirty="0"/>
              <a:t>) = 350-450 TL</a:t>
            </a:r>
          </a:p>
          <a:p>
            <a:r>
              <a:rPr lang="tr-TR" sz="1600" dirty="0"/>
              <a:t>*</a:t>
            </a:r>
            <a:r>
              <a:rPr lang="tr-TR" sz="1600" dirty="0" err="1"/>
              <a:t>Dıp</a:t>
            </a:r>
            <a:r>
              <a:rPr lang="tr-TR" sz="1600" dirty="0"/>
              <a:t> versiyonu internette bulunmuyor.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>
                <a:solidFill>
                  <a:srgbClr val="FF0000"/>
                </a:solidFill>
              </a:rPr>
              <a:t>BOYUT : </a:t>
            </a:r>
            <a:r>
              <a:rPr lang="tr-TR" dirty="0">
                <a:solidFill>
                  <a:srgbClr val="FF0000"/>
                </a:solidFill>
              </a:rPr>
              <a:t>Uzunluk 101.6 mm. Genişlik 53.4 mm.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665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8EB88-8EFD-B648-A4AF-8B54F7C9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661"/>
            <a:ext cx="9905998" cy="1905000"/>
          </a:xfrm>
        </p:spPr>
        <p:txBody>
          <a:bodyPr/>
          <a:lstStyle/>
          <a:p>
            <a:r>
              <a:rPr lang="tr-TR" dirty="0"/>
              <a:t>Diğer </a:t>
            </a:r>
            <a:r>
              <a:rPr lang="tr-TR" dirty="0" err="1"/>
              <a:t>arduinolar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DE35FB-A2F2-CD44-911A-8B60A88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tr-TR" dirty="0"/>
              <a:t>iki model mikro yani </a:t>
            </a:r>
            <a:r>
              <a:rPr lang="tr-TR" dirty="0" err="1"/>
              <a:t>nano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boyutundan da küçük olan iki kart </a:t>
            </a:r>
            <a:r>
              <a:rPr lang="tr-TR" dirty="0" err="1"/>
              <a:t>bulunuyor.Bunların</a:t>
            </a:r>
            <a:r>
              <a:rPr lang="tr-TR" dirty="0"/>
              <a:t> biraz daha küçük işlevsel şeylerde kullanılması öneriliyor.</a:t>
            </a:r>
          </a:p>
          <a:p>
            <a:r>
              <a:rPr lang="tr-TR" dirty="0"/>
              <a:t>En son olarak Leonardo  kartı bulunuyor. Bu kart </a:t>
            </a:r>
            <a:r>
              <a:rPr lang="tr-TR" dirty="0" err="1"/>
              <a:t>uno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özelliklerini kapsıyor fakat ayrı olarak haberleşmeyi sağlayan </a:t>
            </a:r>
            <a:r>
              <a:rPr lang="tr-TR" dirty="0" err="1"/>
              <a:t>chip</a:t>
            </a:r>
            <a:r>
              <a:rPr lang="tr-TR" dirty="0"/>
              <a:t> bulunmamakta. Yani bu da klavye , fare yapımı gibi projelerde daha çok kullanılıyor.</a:t>
            </a:r>
          </a:p>
          <a:p>
            <a:r>
              <a:rPr lang="tr-TR" dirty="0"/>
              <a:t>Daha birçok kart bulunmakta ama şuan </a:t>
            </a:r>
            <a:r>
              <a:rPr lang="tr-TR" dirty="0" err="1"/>
              <a:t>popüler,işlevselleri</a:t>
            </a:r>
            <a:r>
              <a:rPr lang="tr-TR" dirty="0"/>
              <a:t> yüksek ve bize uygun olan kartlar sunuma koyulmuştur.</a:t>
            </a:r>
          </a:p>
        </p:txBody>
      </p:sp>
    </p:spTree>
    <p:extLst>
      <p:ext uri="{BB962C8B-B14F-4D97-AF65-F5344CB8AC3E}">
        <p14:creationId xmlns:p14="http://schemas.microsoft.com/office/powerpoint/2010/main" val="188410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E5EEFFD-5CBA-4940-B155-C7A3F038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76" y="0"/>
            <a:ext cx="3541796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2AA25AE-08EA-E749-9C22-AE61A436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64" y="0"/>
            <a:ext cx="4466436" cy="68580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776B972-BEBF-C842-9CFB-8373C63EF577}"/>
              </a:ext>
            </a:extLst>
          </p:cNvPr>
          <p:cNvSpPr txBox="1"/>
          <p:nvPr/>
        </p:nvSpPr>
        <p:spPr>
          <a:xfrm>
            <a:off x="0" y="200722"/>
            <a:ext cx="3622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-ARDUİNO KARŞILAŞTIRMA</a:t>
            </a:r>
          </a:p>
          <a:p>
            <a:r>
              <a:rPr lang="tr-TR" sz="2800" b="1" dirty="0"/>
              <a:t>TABLOSU</a:t>
            </a:r>
          </a:p>
        </p:txBody>
      </p:sp>
    </p:spTree>
    <p:extLst>
      <p:ext uri="{BB962C8B-B14F-4D97-AF65-F5344CB8AC3E}">
        <p14:creationId xmlns:p14="http://schemas.microsoft.com/office/powerpoint/2010/main" val="393250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F17852-5B86-E547-9D9F-31A59472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99" y="0"/>
            <a:ext cx="3564402" cy="1905000"/>
          </a:xfrm>
        </p:spPr>
        <p:txBody>
          <a:bodyPr/>
          <a:lstStyle/>
          <a:p>
            <a:r>
              <a:rPr lang="tr-TR" dirty="0"/>
              <a:t>BOYUT FARKLARI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8FA3DD7-1833-F54D-BE67-7F7EBAB5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6" y="2294770"/>
            <a:ext cx="6169993" cy="409726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3FF497-3625-2441-BCD5-728F6A40DEF8}"/>
              </a:ext>
            </a:extLst>
          </p:cNvPr>
          <p:cNvSpPr txBox="1"/>
          <p:nvPr/>
        </p:nvSpPr>
        <p:spPr>
          <a:xfrm>
            <a:off x="635619" y="30596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055AEFB-B709-B246-8B99-88DC4B26B318}"/>
              </a:ext>
            </a:extLst>
          </p:cNvPr>
          <p:cNvSpPr txBox="1"/>
          <p:nvPr/>
        </p:nvSpPr>
        <p:spPr>
          <a:xfrm>
            <a:off x="747131" y="51964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89AF0F9-4B2D-2644-9A81-02CE143ABF11}"/>
              </a:ext>
            </a:extLst>
          </p:cNvPr>
          <p:cNvSpPr txBox="1"/>
          <p:nvPr/>
        </p:nvSpPr>
        <p:spPr>
          <a:xfrm>
            <a:off x="4984594" y="511417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E016AFD-715E-A142-A371-BA4F910E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613" y="2396991"/>
            <a:ext cx="3996008" cy="1985438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9653E9A-C1EF-9949-8E4E-7C076DD24727}"/>
              </a:ext>
            </a:extLst>
          </p:cNvPr>
          <p:cNvSpPr txBox="1"/>
          <p:nvPr/>
        </p:nvSpPr>
        <p:spPr>
          <a:xfrm>
            <a:off x="7428398" y="432563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A9D4023-E958-4B43-9BF1-C7E3E5BF4448}"/>
              </a:ext>
            </a:extLst>
          </p:cNvPr>
          <p:cNvSpPr txBox="1"/>
          <p:nvPr/>
        </p:nvSpPr>
        <p:spPr>
          <a:xfrm>
            <a:off x="9441442" y="432563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DUE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11B9E73-2027-3241-9001-3E1407053113}"/>
              </a:ext>
            </a:extLst>
          </p:cNvPr>
          <p:cNvSpPr txBox="1"/>
          <p:nvPr/>
        </p:nvSpPr>
        <p:spPr>
          <a:xfrm>
            <a:off x="9363773" y="208445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D6EB502-3A1C-6F44-BA79-7240DF47078D}"/>
              </a:ext>
            </a:extLst>
          </p:cNvPr>
          <p:cNvSpPr txBox="1"/>
          <p:nvPr/>
        </p:nvSpPr>
        <p:spPr>
          <a:xfrm>
            <a:off x="7392769" y="21101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</p:spTree>
    <p:extLst>
      <p:ext uri="{BB962C8B-B14F-4D97-AF65-F5344CB8AC3E}">
        <p14:creationId xmlns:p14="http://schemas.microsoft.com/office/powerpoint/2010/main" val="1896615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BE5B1-28B8-3E46-BECA-E366CBB1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9343"/>
            <a:ext cx="9905998" cy="1905000"/>
          </a:xfrm>
        </p:spPr>
        <p:txBody>
          <a:bodyPr/>
          <a:lstStyle/>
          <a:p>
            <a:r>
              <a:rPr lang="tr-TR" dirty="0"/>
              <a:t>DENEYAP KART </a:t>
            </a:r>
            <a:r>
              <a:rPr lang="tr-TR" dirty="0">
                <a:solidFill>
                  <a:srgbClr val="FF0000"/>
                </a:solidFill>
              </a:rPr>
              <a:t>(alınmasını ön gördüğüm 1)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918F248-6B71-D847-88E8-BFE66A85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24" y="0"/>
            <a:ext cx="2415476" cy="210584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AEDA651-B41C-BA41-A27A-745581E59A54}"/>
              </a:ext>
            </a:extLst>
          </p:cNvPr>
          <p:cNvSpPr txBox="1"/>
          <p:nvPr/>
        </p:nvSpPr>
        <p:spPr>
          <a:xfrm>
            <a:off x="1405054" y="2988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B0DE12D-F7D7-8942-BC61-804F1220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4087"/>
            <a:ext cx="9905998" cy="2939142"/>
          </a:xfrm>
        </p:spPr>
        <p:txBody>
          <a:bodyPr>
            <a:normAutofit fontScale="25000" lnSpcReduction="20000"/>
          </a:bodyPr>
          <a:lstStyle/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ailesinin çok yönlü ve güçlü elektronik geliştirme kartı, </a:t>
            </a:r>
            <a:r>
              <a:rPr lang="tr-TR" sz="4400" dirty="0" err="1">
                <a:effectLst/>
              </a:rPr>
              <a:t>orjinal</a:t>
            </a:r>
            <a:r>
              <a:rPr lang="tr-TR" sz="4400" dirty="0">
                <a:effectLst/>
              </a:rPr>
              <a:t> ESP32-WROVER-E modülü kullanılarak geliştirilmiştir.</a:t>
            </a:r>
          </a:p>
          <a:p>
            <a:r>
              <a:rPr lang="tr-TR" sz="4400" dirty="0">
                <a:effectLst/>
              </a:rPr>
              <a:t>Güçlü çift çekirdek </a:t>
            </a:r>
            <a:r>
              <a:rPr lang="tr-TR" sz="4400" dirty="0" err="1">
                <a:effectLst/>
              </a:rPr>
              <a:t>Tensilica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Xtensa</a:t>
            </a:r>
            <a:r>
              <a:rPr lang="tr-TR" sz="4400" dirty="0">
                <a:effectLst/>
              </a:rPr>
              <a:t> LX6 mikroişlemcisi ile makine öğrenmesi ve yapay zeka tabanlı projelere </a:t>
            </a:r>
            <a:r>
              <a:rPr lang="tr-TR" sz="4400" dirty="0" err="1">
                <a:effectLst/>
              </a:rPr>
              <a:t>Tensorflow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Lite</a:t>
            </a:r>
            <a:r>
              <a:rPr lang="tr-TR" sz="4400" dirty="0">
                <a:effectLst/>
              </a:rPr>
              <a:t> ile başlayabilirsiniz.</a:t>
            </a:r>
          </a:p>
          <a:p>
            <a:r>
              <a:rPr lang="tr-TR" sz="4400" dirty="0">
                <a:effectLst/>
              </a:rPr>
              <a:t>Dahili </a:t>
            </a:r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ve Bluetooth haberleşme özellikleri sayesinde, nesnelerin interneti ve bulut tabanlı projeler hazırlamanızda sizlere imkan sağlayacaktır.</a:t>
            </a:r>
          </a:p>
          <a:p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haberleşme özelliğini kullanarak sisteminiz ile bulut tabanlı uygulamanız arasında veri alışverişi gerçekleştirebilirsiniz. Bunun yanı sıra,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Kart’ınızı bir sunucu olarak kullanabilir ve bu sayede kendi kapalı çevrim kablosuz haberleşme ağınızı kurabilirsiniz.</a:t>
            </a:r>
          </a:p>
          <a:p>
            <a:r>
              <a:rPr lang="tr-TR" sz="4400" dirty="0">
                <a:effectLst/>
              </a:rPr>
              <a:t>Çift </a:t>
            </a:r>
            <a:r>
              <a:rPr lang="tr-TR" sz="4400" dirty="0" err="1">
                <a:effectLst/>
              </a:rPr>
              <a:t>mod</a:t>
            </a:r>
            <a:r>
              <a:rPr lang="tr-TR" sz="4400" dirty="0">
                <a:effectLst/>
              </a:rPr>
              <a:t> (Dual) Bluetooth özelliği ile hem BLE hem de Bluetooth EDR altyapısına sahip cihazlarla veri alışverişi gerçekleştirebilirsiniz.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Kart; akıllı ev, akıllı tarım, akıllı taşıtlar, mobil sağlık vb. alanlarda uygulamalar gerçekleştirebileceğiniz nesnelerin interneti projelerinde size büyük kolaylık sunmaktadır.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 dahili olarak yüksek hassasiyetli LSM6DSM algılayıcısı vardır. Bu algılayıcı ile 3-eksen ivme ve 3-eksen dönü ölçümü yapabilir ve sisteminizin sıcaklığını takip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Kart, MEMS teknolojisine sahip dahili MP34DT05 mikrofonu ile sadece çevredeki seslerin şiddetini algılamayla kalmaz; konuşma ve ses tanımlama uygulamaları yapmanıza imkan tanır..</a:t>
            </a:r>
          </a:p>
          <a:p>
            <a:r>
              <a:rPr lang="tr-TR" sz="4400" dirty="0">
                <a:effectLst/>
              </a:rPr>
              <a:t>UART, I2C, SPI, I2S, Ethernet, SDIO, </a:t>
            </a:r>
            <a:r>
              <a:rPr lang="tr-TR" sz="4400" dirty="0" err="1">
                <a:effectLst/>
              </a:rPr>
              <a:t>Kapasitif</a:t>
            </a:r>
            <a:r>
              <a:rPr lang="tr-TR" sz="4400" dirty="0">
                <a:effectLst/>
              </a:rPr>
              <a:t> Algılayıcı gibi zengin bir bağlantı </a:t>
            </a:r>
            <a:r>
              <a:rPr lang="tr-TR" sz="4400" dirty="0" err="1">
                <a:effectLst/>
              </a:rPr>
              <a:t>arayüzüne</a:t>
            </a:r>
            <a:r>
              <a:rPr lang="tr-TR" sz="4400" dirty="0">
                <a:effectLst/>
              </a:rPr>
              <a:t> sahiptir. Ayrıca size esneklik sağlamak amacıyla, bu bağlantı </a:t>
            </a:r>
            <a:r>
              <a:rPr lang="tr-TR" sz="4400" dirty="0" err="1">
                <a:effectLst/>
              </a:rPr>
              <a:t>arayüzlerinden</a:t>
            </a:r>
            <a:r>
              <a:rPr lang="tr-TR" sz="4400" dirty="0">
                <a:effectLst/>
              </a:rPr>
              <a:t> bir kısmı ihtiyacınıza göre istediğiniz herhangi bir </a:t>
            </a:r>
            <a:r>
              <a:rPr lang="tr-TR" sz="4400" dirty="0" err="1">
                <a:effectLst/>
              </a:rPr>
              <a:t>pinden</a:t>
            </a:r>
            <a:r>
              <a:rPr lang="tr-TR" sz="4400" dirty="0">
                <a:effectLst/>
              </a:rPr>
              <a:t> kullanılabilmektedir.</a:t>
            </a:r>
          </a:p>
          <a:p>
            <a:r>
              <a:rPr lang="tr-TR" sz="4400" dirty="0">
                <a:effectLst/>
              </a:rPr>
              <a:t>Genel amaçlı olarak kullanılabilen 24 adet </a:t>
            </a:r>
            <a:r>
              <a:rPr lang="tr-TR" sz="4400" dirty="0" err="1">
                <a:effectLst/>
              </a:rPr>
              <a:t>pine</a:t>
            </a:r>
            <a:r>
              <a:rPr lang="tr-TR" sz="4400" dirty="0">
                <a:effectLst/>
              </a:rPr>
              <a:t> sahiptir. Bu </a:t>
            </a:r>
            <a:r>
              <a:rPr lang="tr-TR" sz="4400" dirty="0" err="1">
                <a:effectLst/>
              </a:rPr>
              <a:t>pinlerden</a:t>
            </a:r>
            <a:r>
              <a:rPr lang="tr-TR" sz="4400" dirty="0">
                <a:effectLst/>
              </a:rPr>
              <a:t> dijital giriş/çıkış olarak kullanılanlar aşırı akıma karşı PTC sigorta ile koruma altına alınmıştır.</a:t>
            </a:r>
          </a:p>
          <a:p>
            <a:r>
              <a:rPr lang="tr-TR" sz="4400" dirty="0">
                <a:effectLst/>
              </a:rPr>
              <a:t>Sisteminize güvenilir bir şekilde güç vermenize yardımcı olmak için özel bir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bağlantı </a:t>
            </a:r>
            <a:r>
              <a:rPr lang="tr-TR" sz="4400" dirty="0" err="1">
                <a:effectLst/>
              </a:rPr>
              <a:t>konnektörü</a:t>
            </a:r>
            <a:r>
              <a:rPr lang="tr-TR" sz="4400" dirty="0">
                <a:effectLst/>
              </a:rPr>
              <a:t> bulunmaktadır. Dahası bu bağlantı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bataryanızı şarj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Kamera’yı</a:t>
            </a:r>
            <a:r>
              <a:rPr lang="tr-TR" sz="4400" dirty="0">
                <a:effectLst/>
              </a:rPr>
              <a:t> doğrudan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üzerindeki (FPC) </a:t>
            </a:r>
            <a:r>
              <a:rPr lang="tr-TR" sz="4400" dirty="0" err="1">
                <a:effectLst/>
              </a:rPr>
              <a:t>konnektörüne</a:t>
            </a:r>
            <a:r>
              <a:rPr lang="tr-TR" sz="4400" dirty="0">
                <a:effectLst/>
              </a:rPr>
              <a:t> bağlayabilirsiniz.</a:t>
            </a:r>
          </a:p>
          <a:p>
            <a:r>
              <a:rPr lang="tr-TR" sz="4400" dirty="0">
                <a:effectLst/>
              </a:rPr>
              <a:t>Ayrıca 2 adet buton ve 1 adet RGB LED dahili olarak bulunmaktadır.</a:t>
            </a:r>
          </a:p>
          <a:p>
            <a:r>
              <a:rPr lang="tr-TR" sz="4400" dirty="0">
                <a:effectLst/>
              </a:rPr>
              <a:t>I2C haberleşme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Kart’tan kesintisiz olarak harici bağlantı sağlayacağınız çevre birimlerde kullanmak için 3.3V ve 5V gerilime sahip çıkış alabilirsiniz. Sisteminizi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 ile beslerken dahi 5V gerilime sahip güç çıkışı her zaman sizinle olacaktır.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devre tahtası (</a:t>
            </a:r>
            <a:r>
              <a:rPr lang="tr-TR" sz="4400" dirty="0" err="1">
                <a:effectLst/>
              </a:rPr>
              <a:t>breadboard</a:t>
            </a:r>
            <a:r>
              <a:rPr lang="tr-TR" sz="4400" dirty="0">
                <a:effectLst/>
              </a:rPr>
              <a:t>) ile uyumlu bir tasarıma sahiptir. Hemen geliştirmeye başlamanız için </a:t>
            </a:r>
            <a:r>
              <a:rPr lang="tr-TR" sz="4400" dirty="0" err="1">
                <a:effectLst/>
              </a:rPr>
              <a:t>pinleri</a:t>
            </a:r>
            <a:r>
              <a:rPr lang="tr-TR" sz="4400" dirty="0">
                <a:effectLst/>
              </a:rPr>
              <a:t> sizin için </a:t>
            </a:r>
            <a:r>
              <a:rPr lang="tr-TR" sz="4400" dirty="0" err="1">
                <a:effectLst/>
              </a:rPr>
              <a:t>lehimlendi</a:t>
            </a:r>
            <a:r>
              <a:rPr lang="tr-TR" sz="4400" dirty="0">
                <a:effectLst/>
              </a:rPr>
              <a:t>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</a:t>
            </a:r>
            <a:r>
              <a:rPr lang="tr-TR" sz="4400" dirty="0" err="1">
                <a:effectLst/>
              </a:rPr>
              <a:t>Arduino</a:t>
            </a:r>
            <a:r>
              <a:rPr lang="tr-TR" sz="4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4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298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C54B60-1A56-A947-A431-63B107BA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50488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-Teknik Özellikler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D17CAE-4928-1F43-B02E-84787C4EB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9494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4800" b="1" dirty="0">
                <a:effectLst/>
              </a:rPr>
              <a:t>240 MHz Çift Çekirdek </a:t>
            </a:r>
            <a:r>
              <a:rPr lang="tr-TR" sz="4800" b="1" dirty="0" err="1">
                <a:effectLst/>
              </a:rPr>
              <a:t>Tensilica</a:t>
            </a:r>
            <a:r>
              <a:rPr lang="tr-TR" sz="4800" b="1" dirty="0">
                <a:effectLst/>
              </a:rPr>
              <a:t> LX6 Mikroişlemci</a:t>
            </a:r>
          </a:p>
          <a:p>
            <a:r>
              <a:rPr lang="tr-TR" sz="4800" b="1" dirty="0">
                <a:effectLst/>
              </a:rPr>
              <a:t>520 KB SRAM</a:t>
            </a:r>
          </a:p>
          <a:p>
            <a:r>
              <a:rPr lang="tr-TR" sz="4800" b="1" dirty="0">
                <a:effectLst/>
              </a:rPr>
              <a:t>128 KB ROM</a:t>
            </a:r>
          </a:p>
          <a:p>
            <a:r>
              <a:rPr lang="tr-TR" sz="4800" b="1" dirty="0">
                <a:effectLst/>
              </a:rPr>
              <a:t>8 MB PSRAM</a:t>
            </a:r>
          </a:p>
          <a:p>
            <a:r>
              <a:rPr lang="tr-TR" sz="4800" b="1" dirty="0">
                <a:effectLst/>
              </a:rPr>
              <a:t>4 MB SPI Flash</a:t>
            </a:r>
          </a:p>
          <a:p>
            <a:r>
              <a:rPr lang="tr-TR" sz="4800" b="1" dirty="0">
                <a:effectLst/>
              </a:rPr>
              <a:t>2.4 GHz </a:t>
            </a:r>
            <a:r>
              <a:rPr lang="tr-TR" sz="4800" b="1" dirty="0" err="1">
                <a:effectLst/>
              </a:rPr>
              <a:t>Wi</a:t>
            </a:r>
            <a:r>
              <a:rPr lang="tr-TR" sz="4800" b="1" dirty="0">
                <a:effectLst/>
              </a:rPr>
              <a:t>-Fi – 802.11b/g/n</a:t>
            </a:r>
          </a:p>
          <a:p>
            <a:r>
              <a:rPr lang="tr-TR" sz="4800" b="1" dirty="0">
                <a:effectLst/>
              </a:rPr>
              <a:t>Bluetooth EDR ve BLE</a:t>
            </a:r>
          </a:p>
          <a:p>
            <a:r>
              <a:rPr lang="tr-TR" sz="4800" b="1" dirty="0">
                <a:effectLst/>
              </a:rPr>
              <a:t>Dahili PCB Anten</a:t>
            </a:r>
          </a:p>
          <a:p>
            <a:r>
              <a:rPr lang="tr-TR" sz="4800" b="1" dirty="0">
                <a:effectLst/>
              </a:rPr>
              <a:t>LSM6DSM ile 3-Eksen </a:t>
            </a:r>
            <a:r>
              <a:rPr lang="tr-TR" sz="4800" b="1" dirty="0" err="1">
                <a:effectLst/>
              </a:rPr>
              <a:t>Dönüölçer</a:t>
            </a:r>
            <a:r>
              <a:rPr lang="tr-TR" sz="4800" b="1" dirty="0">
                <a:effectLst/>
              </a:rPr>
              <a:t> ve 3-Eksen İvmeölçer</a:t>
            </a:r>
          </a:p>
          <a:p>
            <a:r>
              <a:rPr lang="tr-TR" sz="4800" b="1" dirty="0">
                <a:effectLst/>
              </a:rPr>
              <a:t>MP34DT05 MEMS Mikrofon</a:t>
            </a:r>
          </a:p>
          <a:p>
            <a:r>
              <a:rPr lang="tr-TR" sz="4800" b="1" dirty="0">
                <a:effectLst/>
              </a:rPr>
              <a:t>RGB LED (</a:t>
            </a:r>
            <a:r>
              <a:rPr lang="tr-TR" sz="4800" b="1" dirty="0" err="1">
                <a:effectLst/>
              </a:rPr>
              <a:t>Pinler</a:t>
            </a:r>
            <a:r>
              <a:rPr lang="tr-TR" sz="4800" b="1" dirty="0">
                <a:effectLst/>
              </a:rPr>
              <a:t>: RX, TX, SDA)</a:t>
            </a:r>
          </a:p>
          <a:p>
            <a:r>
              <a:rPr lang="tr-TR" sz="4800" b="1" dirty="0">
                <a:effectLst/>
              </a:rPr>
              <a:t>Genel Amaçlı Buton (</a:t>
            </a:r>
            <a:r>
              <a:rPr lang="tr-TR" sz="4800" b="1" dirty="0" err="1">
                <a:effectLst/>
              </a:rPr>
              <a:t>Pin</a:t>
            </a:r>
            <a:r>
              <a:rPr lang="tr-TR" sz="4800" b="1" dirty="0">
                <a:effectLst/>
              </a:rPr>
              <a:t>: GPKEY)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Şarjı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USB Mikro-B</a:t>
            </a:r>
          </a:p>
          <a:p>
            <a:r>
              <a:rPr lang="tr-TR" sz="4800" b="1" dirty="0">
                <a:effectLst/>
              </a:rPr>
              <a:t>I2C Haberleşme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24 x Dijital Giriş/Çıkış </a:t>
            </a:r>
            <a:r>
              <a:rPr lang="tr-TR" sz="4800" b="1" dirty="0" err="1">
                <a:effectLst/>
              </a:rPr>
              <a:t>Pini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16 x Analog Giriş </a:t>
            </a:r>
            <a:r>
              <a:rPr lang="tr-TR" sz="4800" b="1" dirty="0" err="1">
                <a:effectLst/>
              </a:rPr>
              <a:t>Pini</a:t>
            </a:r>
            <a:r>
              <a:rPr lang="tr-TR" sz="4800" b="1" dirty="0">
                <a:effectLst/>
              </a:rPr>
              <a:t> (12-bit ADC)</a:t>
            </a:r>
          </a:p>
          <a:p>
            <a:r>
              <a:rPr lang="tr-TR" sz="4800" b="1" dirty="0">
                <a:effectLst/>
              </a:rPr>
              <a:t>Tüm Dijital Giriş/Çıkış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; UART, SPI, I2C Haberleşme </a:t>
            </a:r>
            <a:r>
              <a:rPr lang="tr-TR" sz="4800" b="1" dirty="0" err="1">
                <a:effectLst/>
              </a:rPr>
              <a:t>Arayüzlerini</a:t>
            </a:r>
            <a:r>
              <a:rPr lang="tr-TR" sz="4800" b="1" dirty="0">
                <a:effectLst/>
              </a:rPr>
              <a:t> ve Harici Kesmeyi Destekler</a:t>
            </a:r>
          </a:p>
          <a:p>
            <a:r>
              <a:rPr lang="tr-TR" sz="4800" b="1" dirty="0">
                <a:effectLst/>
              </a:rPr>
              <a:t>Tüm Dijital 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 </a:t>
            </a:r>
            <a:r>
              <a:rPr lang="tr-TR" sz="4800" b="1" dirty="0" err="1">
                <a:effectLst/>
              </a:rPr>
              <a:t>PWM’i</a:t>
            </a:r>
            <a:r>
              <a:rPr lang="tr-TR" sz="4800" b="1" dirty="0">
                <a:effectLst/>
              </a:rPr>
              <a:t> Destekler</a:t>
            </a:r>
          </a:p>
          <a:p>
            <a:r>
              <a:rPr lang="tr-TR" sz="4800" b="1" dirty="0">
                <a:effectLst/>
              </a:rPr>
              <a:t>3.3V Çalışma Gerilimi</a:t>
            </a:r>
          </a:p>
          <a:p>
            <a:r>
              <a:rPr lang="tr-TR" sz="4800" b="1" dirty="0">
                <a:effectLst/>
              </a:rPr>
              <a:t>3.3V ve 5V Çıkış Gerilimi</a:t>
            </a:r>
          </a:p>
          <a:p>
            <a:r>
              <a:rPr lang="tr-TR" sz="4800" b="1" dirty="0">
                <a:effectLst/>
              </a:rPr>
              <a:t>3.3 – 5.5V Giriş Gerilimi</a:t>
            </a:r>
          </a:p>
          <a:p>
            <a:r>
              <a:rPr lang="tr-TR" sz="4800" dirty="0">
                <a:solidFill>
                  <a:srgbClr val="FF0000"/>
                </a:solidFill>
                <a:effectLst/>
              </a:rPr>
              <a:t>BOYUT : </a:t>
            </a:r>
            <a:r>
              <a:rPr lang="tr-TR" sz="4800" b="1" dirty="0">
                <a:solidFill>
                  <a:srgbClr val="FF0000"/>
                </a:solidFill>
                <a:effectLst/>
              </a:rPr>
              <a:t>63.50mm x 25.4mm x 15.70mm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5A4973E-A775-494A-BFC2-A799F39FB983}"/>
              </a:ext>
            </a:extLst>
          </p:cNvPr>
          <p:cNvSpPr txBox="1"/>
          <p:nvPr/>
        </p:nvSpPr>
        <p:spPr>
          <a:xfrm>
            <a:off x="10296289" y="6278137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140 TL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9B455B5-DE11-FA4A-9BC9-D5974AD545BF}"/>
              </a:ext>
            </a:extLst>
          </p:cNvPr>
          <p:cNvSpPr txBox="1"/>
          <p:nvPr/>
        </p:nvSpPr>
        <p:spPr>
          <a:xfrm>
            <a:off x="7727795" y="11734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Neden alınmasını ön görüyorum ?</a:t>
            </a:r>
          </a:p>
        </p:txBody>
      </p:sp>
    </p:spTree>
    <p:extLst>
      <p:ext uri="{BB962C8B-B14F-4D97-AF65-F5344CB8AC3E}">
        <p14:creationId xmlns:p14="http://schemas.microsoft.com/office/powerpoint/2010/main" val="219415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AB33F2-ECD9-874E-AAD6-14AB4DBF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078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Deneyap</a:t>
            </a:r>
            <a:r>
              <a:rPr lang="tr-TR" b="1" dirty="0">
                <a:effectLst/>
              </a:rPr>
              <a:t> Mini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9978A3-D0AA-6041-80F6-EBC9CD37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09078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Mini, </a:t>
            </a:r>
            <a:r>
              <a:rPr lang="tr-TR" sz="6400" dirty="0" err="1">
                <a:effectLst/>
              </a:rPr>
              <a:t>orjinal</a:t>
            </a:r>
            <a:r>
              <a:rPr lang="tr-TR" sz="6400" dirty="0">
                <a:effectLst/>
              </a:rPr>
              <a:t> ESP32-S2 bütünleşik mikroişlemcisi kullanılarak geliştirilmiştir.</a:t>
            </a:r>
          </a:p>
          <a:p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haberleşme özelliğini kullanarak sisteminiz ile bulut tabanlı uygulamanız arasında veri alışverişi sağlayabilirsiniz. </a:t>
            </a:r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Mini’yi bir sunucu olarak kullanarak kapalı çevrim bir kablosuz haberleşme ağı kurabilirsiniz. </a:t>
            </a:r>
          </a:p>
          <a:p>
            <a:r>
              <a:rPr lang="tr-TR" sz="6400" dirty="0">
                <a:effectLst/>
              </a:rPr>
              <a:t>USB OTG, SPI, UART, I2S, I2C, </a:t>
            </a:r>
            <a:r>
              <a:rPr lang="tr-TR" sz="6400" dirty="0" err="1">
                <a:effectLst/>
              </a:rPr>
              <a:t>Kapasitif</a:t>
            </a:r>
            <a:r>
              <a:rPr lang="tr-TR" sz="6400" dirty="0">
                <a:effectLst/>
              </a:rPr>
              <a:t> Algılama gibi zengin bir bağlantı </a:t>
            </a:r>
            <a:r>
              <a:rPr lang="tr-TR" sz="6400" dirty="0" err="1">
                <a:effectLst/>
              </a:rPr>
              <a:t>arayüzüne</a:t>
            </a:r>
            <a:r>
              <a:rPr lang="tr-TR" sz="6400" dirty="0">
                <a:effectLst/>
              </a:rPr>
              <a:t> sahiptir. Ayrıca size esneklik sağlamak amacıyla, bu bağlantı </a:t>
            </a:r>
            <a:r>
              <a:rPr lang="tr-TR" sz="6400" dirty="0" err="1">
                <a:effectLst/>
              </a:rPr>
              <a:t>arayüzlerinden</a:t>
            </a:r>
            <a:r>
              <a:rPr lang="tr-TR" sz="6400" dirty="0">
                <a:effectLst/>
              </a:rPr>
              <a:t> bir kısmı ihtiyacınıza göre istediğiniz herhangi bir </a:t>
            </a:r>
            <a:r>
              <a:rPr lang="tr-TR" sz="6400" dirty="0" err="1">
                <a:effectLst/>
              </a:rPr>
              <a:t>pinden</a:t>
            </a:r>
            <a:r>
              <a:rPr lang="tr-TR" sz="6400" dirty="0">
                <a:effectLst/>
              </a:rPr>
              <a:t> kullanılabilmektedir.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konnektörünü</a:t>
            </a:r>
            <a:r>
              <a:rPr lang="tr-TR" sz="6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6400" dirty="0">
                <a:effectLst/>
              </a:rPr>
              <a:t>Ayrıca, 2 adet buton ve 1 adet 5050 RGB LED dahili olarak bulunmaktadır. </a:t>
            </a:r>
          </a:p>
          <a:p>
            <a:r>
              <a:rPr lang="tr-TR" sz="6400" dirty="0">
                <a:effectLst/>
              </a:rPr>
              <a:t>Genel amaçlı olarak kullanılabilen 22 adet </a:t>
            </a:r>
            <a:r>
              <a:rPr lang="tr-TR" sz="6400" dirty="0" err="1">
                <a:effectLst/>
              </a:rPr>
              <a:t>pine</a:t>
            </a:r>
            <a:r>
              <a:rPr lang="tr-TR" sz="6400" dirty="0">
                <a:effectLst/>
              </a:rPr>
              <a:t> sahiptir.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Kart, devre tahtası (</a:t>
            </a:r>
            <a:r>
              <a:rPr lang="tr-TR" sz="6400" dirty="0" err="1">
                <a:effectLst/>
              </a:rPr>
              <a:t>breadboard</a:t>
            </a:r>
            <a:r>
              <a:rPr lang="tr-TR" sz="6400" dirty="0">
                <a:effectLst/>
              </a:rPr>
              <a:t>) ile uyumlu bir tasarıma sahiptir. Hemen geliştirmeye başlamanız için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sizin için </a:t>
            </a:r>
            <a:r>
              <a:rPr lang="tr-TR" sz="6400" dirty="0" err="1">
                <a:effectLst/>
              </a:rPr>
              <a:t>lehimlendi</a:t>
            </a:r>
            <a:r>
              <a:rPr lang="tr-TR" sz="6400" dirty="0">
                <a:effectLst/>
              </a:rPr>
              <a:t>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 </a:t>
            </a:r>
            <a:r>
              <a:rPr lang="tr-TR" sz="6400" dirty="0" err="1">
                <a:effectLst/>
              </a:rPr>
              <a:t>Arduino</a:t>
            </a:r>
            <a:r>
              <a:rPr lang="tr-TR" sz="6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6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7864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D4497C-AC85-C841-BDC2-5937FF73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7102"/>
            <a:ext cx="9905998" cy="1905000"/>
          </a:xfrm>
        </p:spPr>
        <p:txBody>
          <a:bodyPr>
            <a:normAutofit/>
          </a:bodyPr>
          <a:lstStyle/>
          <a:p>
            <a:r>
              <a:rPr lang="tr-TR" b="1" dirty="0">
                <a:effectLst/>
              </a:rPr>
              <a:t>-TEKNİK ÖZELLİKLER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A10198-D59A-B54A-8C82-BA2B1E52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9" y="2232101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>
                <a:effectLst/>
              </a:rPr>
              <a:t>Tek Çekirdek 240MHz </a:t>
            </a:r>
            <a:r>
              <a:rPr lang="tr-TR" sz="6400" dirty="0" err="1">
                <a:effectLst/>
              </a:rPr>
              <a:t>Tensilica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Xtensa</a:t>
            </a:r>
            <a:r>
              <a:rPr lang="tr-TR" sz="6400" dirty="0">
                <a:effectLst/>
              </a:rPr>
              <a:t> LX7 Mikroişlemci</a:t>
            </a:r>
          </a:p>
          <a:p>
            <a:r>
              <a:rPr lang="tr-TR" sz="6400" dirty="0">
                <a:effectLst/>
              </a:rPr>
              <a:t>4 MB SPI Flash</a:t>
            </a:r>
          </a:p>
          <a:p>
            <a:r>
              <a:rPr lang="tr-TR" sz="6400" dirty="0">
                <a:effectLst/>
              </a:rPr>
              <a:t>320 KB SRAM</a:t>
            </a:r>
          </a:p>
          <a:p>
            <a:r>
              <a:rPr lang="tr-TR" sz="6400" dirty="0">
                <a:effectLst/>
              </a:rPr>
              <a:t>128 KB ROM</a:t>
            </a:r>
          </a:p>
          <a:p>
            <a:r>
              <a:rPr lang="tr-TR" sz="6400" dirty="0">
                <a:effectLst/>
              </a:rPr>
              <a:t>2.4 GHz </a:t>
            </a:r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– 802.11b/g/n</a:t>
            </a:r>
          </a:p>
          <a:p>
            <a:r>
              <a:rPr lang="tr-TR" sz="6400" dirty="0">
                <a:effectLst/>
              </a:rPr>
              <a:t>Dahili PCB Anten</a:t>
            </a:r>
          </a:p>
          <a:p>
            <a:r>
              <a:rPr lang="tr-TR" sz="6400" dirty="0">
                <a:effectLst/>
              </a:rPr>
              <a:t>5050 RGB LED (</a:t>
            </a:r>
            <a:r>
              <a:rPr lang="tr-TR" sz="6400" dirty="0" err="1">
                <a:effectLst/>
              </a:rPr>
              <a:t>Pinler</a:t>
            </a:r>
            <a:r>
              <a:rPr lang="tr-TR" sz="6400" dirty="0">
                <a:effectLst/>
              </a:rPr>
              <a:t>, LEDR, LEDG, LEDB)</a:t>
            </a:r>
          </a:p>
          <a:p>
            <a:r>
              <a:rPr lang="tr-TR" sz="6400" dirty="0">
                <a:effectLst/>
              </a:rPr>
              <a:t>Genel Amaçlı Buton (</a:t>
            </a:r>
            <a:r>
              <a:rPr lang="tr-TR" sz="6400" dirty="0" err="1">
                <a:effectLst/>
              </a:rPr>
              <a:t>Pin</a:t>
            </a:r>
            <a:r>
              <a:rPr lang="tr-TR" sz="6400" dirty="0">
                <a:effectLst/>
              </a:rPr>
              <a:t>: GPKEY)</a:t>
            </a:r>
          </a:p>
          <a:p>
            <a:r>
              <a:rPr lang="tr-TR" sz="6400" dirty="0">
                <a:effectLst/>
              </a:rPr>
              <a:t>USB Mikro-B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22 x Dijital Giriş/Çıkış </a:t>
            </a:r>
            <a:r>
              <a:rPr lang="tr-TR" sz="6400" dirty="0" err="1">
                <a:effectLst/>
              </a:rPr>
              <a:t>Pini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10 x Analog Giriş </a:t>
            </a:r>
            <a:r>
              <a:rPr lang="tr-TR" sz="6400" dirty="0" err="1">
                <a:effectLst/>
              </a:rPr>
              <a:t>Pini</a:t>
            </a:r>
            <a:r>
              <a:rPr lang="tr-TR" sz="6400" dirty="0">
                <a:effectLst/>
              </a:rPr>
              <a:t> (13-bit ADC)</a:t>
            </a:r>
          </a:p>
          <a:p>
            <a:r>
              <a:rPr lang="tr-TR" sz="6400" dirty="0">
                <a:effectLst/>
              </a:rPr>
              <a:t>Tüm Dijital Giriş/Çıkış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; UART, SPI, I2C Haberleşme </a:t>
            </a:r>
            <a:r>
              <a:rPr lang="tr-TR" sz="6400" dirty="0" err="1">
                <a:effectLst/>
              </a:rPr>
              <a:t>Arayüzlerini</a:t>
            </a:r>
            <a:r>
              <a:rPr lang="tr-TR" sz="6400" dirty="0">
                <a:effectLst/>
              </a:rPr>
              <a:t> ve Harici Kesmeyi Destekler</a:t>
            </a:r>
          </a:p>
          <a:p>
            <a:r>
              <a:rPr lang="tr-TR" sz="6400" dirty="0">
                <a:effectLst/>
              </a:rPr>
              <a:t>Tüm Dijital 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PWM’i</a:t>
            </a:r>
            <a:r>
              <a:rPr lang="tr-TR" sz="6400" dirty="0">
                <a:effectLst/>
              </a:rPr>
              <a:t> Destekler</a:t>
            </a:r>
          </a:p>
          <a:p>
            <a:r>
              <a:rPr lang="tr-TR" sz="6400" dirty="0">
                <a:effectLst/>
              </a:rPr>
              <a:t>3.3V Çalışma Gerilimi</a:t>
            </a:r>
          </a:p>
          <a:p>
            <a:r>
              <a:rPr lang="tr-TR" sz="6400" dirty="0">
                <a:effectLst/>
              </a:rPr>
              <a:t>3.3V ve 5V Çıkış Gerilimi</a:t>
            </a:r>
          </a:p>
          <a:p>
            <a:r>
              <a:rPr lang="tr-TR" sz="6400" dirty="0">
                <a:effectLst/>
              </a:rPr>
              <a:t>3.3 – 5.5V Giriş Gerilimi</a:t>
            </a:r>
          </a:p>
          <a:p>
            <a:r>
              <a:rPr lang="tr-TR" sz="6600" dirty="0">
                <a:solidFill>
                  <a:srgbClr val="FF0000"/>
                </a:solidFill>
                <a:effectLst/>
              </a:rPr>
              <a:t>BOYUT : </a:t>
            </a:r>
            <a:r>
              <a:rPr lang="tr-TR" sz="6400" dirty="0">
                <a:solidFill>
                  <a:srgbClr val="FF0000"/>
                </a:solidFill>
                <a:effectLst/>
              </a:rPr>
              <a:t>50.00mm x 20.32mm x 12.96mm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8DE0A29-C07E-DF43-9C48-A2C31D5D5705}"/>
              </a:ext>
            </a:extLst>
          </p:cNvPr>
          <p:cNvSpPr txBox="1"/>
          <p:nvPr/>
        </p:nvSpPr>
        <p:spPr>
          <a:xfrm>
            <a:off x="10441200" y="627813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40 TL</a:t>
            </a:r>
          </a:p>
        </p:txBody>
      </p:sp>
    </p:spTree>
    <p:extLst>
      <p:ext uri="{BB962C8B-B14F-4D97-AF65-F5344CB8AC3E}">
        <p14:creationId xmlns:p14="http://schemas.microsoft.com/office/powerpoint/2010/main" val="2553068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7DDD8F-67C4-0A4E-BF29-97594C37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465" y="197006"/>
            <a:ext cx="1980929" cy="1905000"/>
          </a:xfrm>
        </p:spPr>
        <p:txBody>
          <a:bodyPr>
            <a:normAutofit/>
          </a:bodyPr>
          <a:lstStyle/>
          <a:p>
            <a:r>
              <a:rPr lang="tr-TR" sz="4000" b="1" dirty="0"/>
              <a:t>TEENSY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A2888A5-E88D-C247-AEFD-8F0E7304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580" y="2193693"/>
            <a:ext cx="2164576" cy="216457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1799B4C-EFE4-864C-B21C-73C30851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65" y="2193693"/>
            <a:ext cx="2164576" cy="21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2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36BF84-EE5A-E14F-9C5D-A653C0B2A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3" y="423747"/>
            <a:ext cx="10289128" cy="5367454"/>
          </a:xfrm>
        </p:spPr>
        <p:txBody>
          <a:bodyPr/>
          <a:lstStyle/>
          <a:p>
            <a:r>
              <a:rPr lang="tr-TR" dirty="0"/>
              <a:t>Kısacası delikli tahta üzerine yaptığımız kabloların bir lehim yolu çizilerek düzenli bir şekilde karta basılmasıdır. Delikli tahtadaki gibi bir risk taşımamaktadır. Örneğin kablo kopar mı , lehim çıkar mı gibisinden.</a:t>
            </a:r>
          </a:p>
          <a:p>
            <a:r>
              <a:rPr lang="tr-TR" dirty="0"/>
              <a:t>Türkiye ve yurt dışında bastırılabilir. Seçenekler çoktur.</a:t>
            </a:r>
          </a:p>
          <a:p>
            <a:r>
              <a:rPr lang="tr-TR" dirty="0"/>
              <a:t>Çift katmanlı tek katmanlı olayları var. Çift katman </a:t>
            </a:r>
            <a:r>
              <a:rPr lang="tr-TR" dirty="0" err="1"/>
              <a:t>pcb</a:t>
            </a:r>
            <a:r>
              <a:rPr lang="tr-TR" dirty="0"/>
              <a:t> ‘ </a:t>
            </a:r>
            <a:r>
              <a:rPr lang="tr-TR" dirty="0" err="1"/>
              <a:t>lerde</a:t>
            </a:r>
            <a:r>
              <a:rPr lang="tr-TR" dirty="0"/>
              <a:t> hem ön taraf lehim yolları hem de arka tarafta lehim yolları bulunmakta. Tek katmanlıda ise sadece bir tarafta lehim yolları bulunmakta.</a:t>
            </a:r>
          </a:p>
        </p:txBody>
      </p:sp>
    </p:spTree>
    <p:extLst>
      <p:ext uri="{BB962C8B-B14F-4D97-AF65-F5344CB8AC3E}">
        <p14:creationId xmlns:p14="http://schemas.microsoft.com/office/powerpoint/2010/main" val="65128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FEC373-95A3-3E48-B4B4-CDD3D717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7" y="-266935"/>
            <a:ext cx="9259227" cy="1368870"/>
          </a:xfrm>
        </p:spPr>
        <p:txBody>
          <a:bodyPr/>
          <a:lstStyle/>
          <a:p>
            <a:r>
              <a:rPr lang="tr-TR" dirty="0"/>
              <a:t>TEENSY 4.0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C3E145-2C4F-2E4F-B2F7-2641F45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05" y="1650380"/>
            <a:ext cx="11842595" cy="4930181"/>
          </a:xfrm>
        </p:spPr>
        <p:txBody>
          <a:bodyPr>
            <a:noAutofit/>
          </a:bodyPr>
          <a:lstStyle/>
          <a:p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4.0,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1.4 x 0.7 inç form faktörüne sahip en hızlı mikroişlemci ve güçlü çevre birimlerini sunan en yeni </a:t>
            </a:r>
            <a:r>
              <a:rPr lang="tr-TR" sz="1050" dirty="0" err="1">
                <a:effectLst/>
              </a:rPr>
              <a:t>Teensy'dir</a:t>
            </a:r>
            <a:r>
              <a:rPr lang="tr-TR" sz="1050" dirty="0">
                <a:effectLst/>
              </a:rPr>
              <a:t>. Bugün mevcut en hızlı </a:t>
            </a:r>
            <a:r>
              <a:rPr lang="tr-TR" sz="1050" dirty="0" err="1">
                <a:effectLst/>
              </a:rPr>
              <a:t>mikrodenetleyici</a:t>
            </a:r>
            <a:r>
              <a:rPr lang="tr-TR" sz="1050" dirty="0">
                <a:effectLst/>
              </a:rPr>
              <a:t> olan NXP iMXRT1062 yongasıyla 600MHz'de bir ARM Cortex-M7 işlemcisi bulunuyor.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4.0,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3.2 ile aynı boyut ve şekildedir ve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3.2'deki pim işlevlerinin çoğuyla uyumluluğu korur</a:t>
            </a:r>
            <a:r>
              <a:rPr lang="tr-TR" sz="300" dirty="0">
                <a:effectLst/>
              </a:rPr>
              <a:t>.</a:t>
            </a:r>
            <a:br>
              <a:rPr lang="tr-TR" sz="300" dirty="0">
                <a:effectLst/>
              </a:rPr>
            </a:br>
            <a:r>
              <a:rPr lang="tr-TR" sz="800" dirty="0">
                <a:effectLst/>
              </a:rPr>
              <a:t>600 </a:t>
            </a:r>
            <a:r>
              <a:rPr lang="tr-TR" sz="800" dirty="0" err="1">
                <a:effectLst/>
              </a:rPr>
              <a:t>MHz'de</a:t>
            </a:r>
            <a:r>
              <a:rPr lang="tr-TR" sz="800" dirty="0">
                <a:effectLst/>
              </a:rPr>
              <a:t> ARM Cortex-M7</a:t>
            </a:r>
          </a:p>
          <a:p>
            <a:r>
              <a:rPr lang="tr-TR" sz="800" dirty="0">
                <a:effectLst/>
              </a:rPr>
              <a:t>1024K RAM (512K sıkı bağlanmıştır)</a:t>
            </a:r>
          </a:p>
          <a:p>
            <a:r>
              <a:rPr lang="tr-TR" sz="800" dirty="0">
                <a:effectLst/>
              </a:rPr>
              <a:t>2048K Flash (64K kurtarma ve EEPROM </a:t>
            </a:r>
            <a:r>
              <a:rPr lang="tr-TR" sz="800" dirty="0" err="1">
                <a:effectLst/>
              </a:rPr>
              <a:t>emülasyonu</a:t>
            </a:r>
            <a:r>
              <a:rPr lang="tr-TR" sz="800" dirty="0">
                <a:effectLst/>
              </a:rPr>
              <a:t> için ayrılmıştır)</a:t>
            </a:r>
          </a:p>
          <a:p>
            <a:r>
              <a:rPr lang="tr-TR" sz="800" dirty="0">
                <a:effectLst/>
              </a:rPr>
              <a:t>2 USB bağlantı noktası, her ikisi de 480MBit / </a:t>
            </a:r>
            <a:r>
              <a:rPr lang="tr-TR" sz="800" dirty="0" err="1">
                <a:effectLst/>
              </a:rPr>
              <a:t>sn</a:t>
            </a:r>
            <a:endParaRPr lang="tr-TR" sz="800" dirty="0">
              <a:effectLst/>
            </a:endParaRPr>
          </a:p>
          <a:p>
            <a:r>
              <a:rPr lang="tr-TR" sz="800" dirty="0">
                <a:effectLst/>
              </a:rPr>
              <a:t>3 CAN </a:t>
            </a:r>
            <a:r>
              <a:rPr lang="tr-TR" sz="800" dirty="0" err="1">
                <a:effectLst/>
              </a:rPr>
              <a:t>Veriyolu</a:t>
            </a:r>
            <a:r>
              <a:rPr lang="tr-TR" sz="800" dirty="0">
                <a:effectLst/>
              </a:rPr>
              <a:t> (CAN FD ile 1)</a:t>
            </a:r>
          </a:p>
          <a:p>
            <a:r>
              <a:rPr lang="tr-TR" sz="800" dirty="0">
                <a:effectLst/>
              </a:rPr>
              <a:t>2 I 2 S Dijital Ses</a:t>
            </a:r>
          </a:p>
          <a:p>
            <a:r>
              <a:rPr lang="tr-TR" sz="800" dirty="0">
                <a:effectLst/>
              </a:rPr>
              <a:t>1 S / PDIF Dijital Ses</a:t>
            </a:r>
          </a:p>
          <a:p>
            <a:r>
              <a:rPr lang="tr-TR" sz="800" dirty="0">
                <a:effectLst/>
              </a:rPr>
              <a:t>1 SDIO (4 bit) yerel SD</a:t>
            </a:r>
          </a:p>
          <a:p>
            <a:r>
              <a:rPr lang="tr-TR" sz="800" dirty="0">
                <a:effectLst/>
              </a:rPr>
              <a:t>3 SPI, tümü 16 kelimelik FIFO ile</a:t>
            </a:r>
          </a:p>
          <a:p>
            <a:r>
              <a:rPr lang="tr-TR" sz="800" dirty="0">
                <a:effectLst/>
              </a:rPr>
              <a:t>3 I 2 C, tümü 4 bayt FIFO ile</a:t>
            </a:r>
          </a:p>
          <a:p>
            <a:r>
              <a:rPr lang="tr-TR" sz="800" dirty="0">
                <a:effectLst/>
              </a:rPr>
              <a:t>7 Seri, tümü 4 bayt FIFO ile</a:t>
            </a:r>
          </a:p>
          <a:p>
            <a:r>
              <a:rPr lang="tr-TR" sz="800" dirty="0">
                <a:effectLst/>
              </a:rPr>
              <a:t>32 genel amaçlı DMA kanalı</a:t>
            </a:r>
          </a:p>
          <a:p>
            <a:r>
              <a:rPr lang="tr-TR" sz="800" dirty="0">
                <a:effectLst/>
              </a:rPr>
              <a:t>31 PWM pimi</a:t>
            </a:r>
          </a:p>
          <a:p>
            <a:r>
              <a:rPr lang="tr-TR" sz="800" dirty="0">
                <a:effectLst/>
              </a:rPr>
              <a:t>40 dijital </a:t>
            </a:r>
            <a:r>
              <a:rPr lang="tr-TR" sz="800" dirty="0" err="1">
                <a:effectLst/>
              </a:rPr>
              <a:t>pin</a:t>
            </a:r>
            <a:r>
              <a:rPr lang="tr-TR" sz="800" dirty="0">
                <a:effectLst/>
              </a:rPr>
              <a:t>, tümü kesme özellikli</a:t>
            </a:r>
          </a:p>
          <a:p>
            <a:r>
              <a:rPr lang="tr-TR" sz="800" dirty="0">
                <a:effectLst/>
              </a:rPr>
              <a:t>14 analog </a:t>
            </a:r>
            <a:r>
              <a:rPr lang="tr-TR" sz="800" dirty="0" err="1">
                <a:effectLst/>
              </a:rPr>
              <a:t>pin</a:t>
            </a:r>
            <a:r>
              <a:rPr lang="tr-TR" sz="800" dirty="0">
                <a:effectLst/>
              </a:rPr>
              <a:t>, çip üzerinde 2 ADC</a:t>
            </a:r>
          </a:p>
          <a:p>
            <a:r>
              <a:rPr lang="tr-TR" sz="800" dirty="0" err="1">
                <a:effectLst/>
              </a:rPr>
              <a:t>Kriptografik</a:t>
            </a:r>
            <a:r>
              <a:rPr lang="tr-TR" sz="800" dirty="0">
                <a:effectLst/>
              </a:rPr>
              <a:t> Hızlandırma</a:t>
            </a:r>
          </a:p>
          <a:p>
            <a:r>
              <a:rPr lang="tr-TR" sz="800" dirty="0">
                <a:effectLst/>
              </a:rPr>
              <a:t>Rastgele numara üreticisi</a:t>
            </a:r>
          </a:p>
          <a:p>
            <a:r>
              <a:rPr lang="tr-TR" sz="800" dirty="0">
                <a:effectLst/>
              </a:rPr>
              <a:t>Tarih / saat için RTC</a:t>
            </a:r>
          </a:p>
          <a:p>
            <a:r>
              <a:rPr lang="tr-TR" sz="800" dirty="0">
                <a:effectLst/>
              </a:rPr>
              <a:t>Programlanabilir </a:t>
            </a:r>
            <a:r>
              <a:rPr lang="tr-TR" sz="800" dirty="0" err="1">
                <a:effectLst/>
              </a:rPr>
              <a:t>FlexIO</a:t>
            </a:r>
            <a:endParaRPr lang="tr-TR" sz="800" dirty="0">
              <a:effectLst/>
            </a:endParaRPr>
          </a:p>
          <a:p>
            <a:r>
              <a:rPr lang="tr-TR" sz="800" dirty="0">
                <a:effectLst/>
              </a:rPr>
              <a:t>Piksel İşleme Ardışık Düzeni</a:t>
            </a:r>
          </a:p>
          <a:p>
            <a:r>
              <a:rPr lang="tr-TR" sz="800" dirty="0">
                <a:effectLst/>
              </a:rPr>
              <a:t>Çevresel çapraz tetikleme</a:t>
            </a:r>
          </a:p>
          <a:p>
            <a:r>
              <a:rPr lang="tr-TR" sz="800" dirty="0">
                <a:effectLst/>
              </a:rPr>
              <a:t>Güç Açma / Kapatma yönetimi</a:t>
            </a:r>
          </a:p>
          <a:p>
            <a:r>
              <a:rPr lang="tr-TR" sz="800" dirty="0">
                <a:effectLst/>
              </a:rPr>
              <a:t>Ön Lehimli Erkek Başlıklar</a:t>
            </a:r>
          </a:p>
          <a:p>
            <a:r>
              <a:rPr lang="tr-TR" sz="800" dirty="0">
                <a:solidFill>
                  <a:srgbClr val="FF0000"/>
                </a:solidFill>
                <a:effectLst/>
              </a:rPr>
              <a:t>BOYUT :</a:t>
            </a:r>
            <a:r>
              <a:rPr lang="tr-TR" dirty="0">
                <a:solidFill>
                  <a:srgbClr val="FF0000"/>
                </a:solidFill>
                <a:effectLst/>
              </a:rPr>
              <a:t> 18mm x 37mm x 4mm.</a:t>
            </a:r>
            <a:endParaRPr lang="tr-TR" sz="800" dirty="0">
              <a:solidFill>
                <a:srgbClr val="FF0000"/>
              </a:solidFill>
              <a:effectLst/>
            </a:endParaRPr>
          </a:p>
          <a:p>
            <a:endParaRPr lang="tr-TR" sz="900" dirty="0">
              <a:effectLst/>
            </a:endParaRPr>
          </a:p>
          <a:p>
            <a:endParaRPr lang="tr-TR" sz="800" dirty="0">
              <a:effectLst/>
            </a:endParaRPr>
          </a:p>
          <a:p>
            <a:pPr marL="0" indent="0">
              <a:buNone/>
            </a:pPr>
            <a:br>
              <a:rPr lang="tr-TR" sz="300" dirty="0">
                <a:effectLst/>
              </a:rPr>
            </a:br>
            <a:br>
              <a:rPr lang="tr-TR" sz="300" dirty="0"/>
            </a:br>
            <a:endParaRPr lang="tr-TR" sz="3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1A0130D-2800-0B4B-87B7-25400341F13C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AD498E6-B9A8-6246-AA54-8EB73D01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492" y="2512483"/>
            <a:ext cx="1833034" cy="183303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9748DCB-2199-8248-B70C-47865283C3AE}"/>
              </a:ext>
            </a:extLst>
          </p:cNvPr>
          <p:cNvSpPr txBox="1"/>
          <p:nvPr/>
        </p:nvSpPr>
        <p:spPr>
          <a:xfrm>
            <a:off x="7426712" y="1478878"/>
            <a:ext cx="476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Alınmasını neden ön görüyorum ?</a:t>
            </a:r>
          </a:p>
        </p:txBody>
      </p:sp>
    </p:spTree>
    <p:extLst>
      <p:ext uri="{BB962C8B-B14F-4D97-AF65-F5344CB8AC3E}">
        <p14:creationId xmlns:p14="http://schemas.microsoft.com/office/powerpoint/2010/main" val="284330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9BE9CD-AAF4-664D-8BE1-8634DC07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9044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4.1</a:t>
            </a:r>
            <a:r>
              <a:rPr lang="tr-TR" dirty="0">
                <a:solidFill>
                  <a:srgbClr val="FF0000"/>
                </a:solidFill>
              </a:rPr>
              <a:t> (alınmasını ön gördüğüm 2)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972992-87D6-E54D-8020-71C5B2EF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302" y="3429000"/>
            <a:ext cx="9905998" cy="1533912"/>
          </a:xfrm>
        </p:spPr>
        <p:txBody>
          <a:bodyPr>
            <a:noAutofit/>
          </a:bodyPr>
          <a:lstStyle/>
          <a:p>
            <a:pPr fontAlgn="base"/>
            <a:r>
              <a:rPr lang="tr-TR" sz="800" b="1" dirty="0">
                <a:effectLst/>
              </a:rPr>
              <a:t>ARM Cortex-M7 600MHz</a:t>
            </a:r>
          </a:p>
          <a:p>
            <a:pPr fontAlgn="base"/>
            <a:r>
              <a:rPr lang="tr-TR" sz="800" b="1" dirty="0">
                <a:effectLst/>
              </a:rPr>
              <a:t>1024 Ram</a:t>
            </a:r>
          </a:p>
          <a:p>
            <a:pPr fontAlgn="base"/>
            <a:r>
              <a:rPr lang="tr-TR" sz="800" b="1" dirty="0">
                <a:effectLst/>
              </a:rPr>
              <a:t>Flash: 8 </a:t>
            </a:r>
            <a:r>
              <a:rPr lang="tr-TR" sz="800" b="1" dirty="0" err="1">
                <a:effectLst/>
              </a:rPr>
              <a:t>Mbyte</a:t>
            </a:r>
            <a:r>
              <a:rPr lang="tr-TR" sz="800" b="1" dirty="0">
                <a:effectLst/>
              </a:rPr>
              <a:t> ( 64k Kurtarma ve EEPROM için)</a:t>
            </a:r>
          </a:p>
          <a:p>
            <a:pPr fontAlgn="base"/>
            <a:r>
              <a:rPr lang="tr-TR" sz="800" b="1" dirty="0">
                <a:effectLst/>
              </a:rPr>
              <a:t>USB Bağlantısı</a:t>
            </a:r>
          </a:p>
          <a:p>
            <a:pPr fontAlgn="base"/>
            <a:r>
              <a:rPr lang="tr-TR" sz="800" b="1" dirty="0">
                <a:effectLst/>
              </a:rPr>
              <a:t>2 Çip Artı Program Belleği</a:t>
            </a:r>
          </a:p>
          <a:p>
            <a:pPr fontAlgn="base"/>
            <a:r>
              <a:rPr lang="tr-TR" sz="800" b="1" dirty="0">
                <a:effectLst/>
              </a:rPr>
              <a:t>I/O </a:t>
            </a:r>
            <a:r>
              <a:rPr lang="tr-TR" sz="800" b="1" dirty="0" err="1">
                <a:effectLst/>
              </a:rPr>
              <a:t>Pin</a:t>
            </a:r>
            <a:r>
              <a:rPr lang="tr-TR" sz="800" b="1" dirty="0">
                <a:effectLst/>
              </a:rPr>
              <a:t>: 55 Adet</a:t>
            </a:r>
          </a:p>
          <a:p>
            <a:pPr fontAlgn="base"/>
            <a:r>
              <a:rPr lang="tr-TR" sz="800" b="1" dirty="0">
                <a:effectLst/>
              </a:rPr>
              <a:t>CAN </a:t>
            </a:r>
            <a:r>
              <a:rPr lang="tr-TR" sz="800" b="1" dirty="0" err="1">
                <a:effectLst/>
              </a:rPr>
              <a:t>Veriyolu</a:t>
            </a:r>
            <a:r>
              <a:rPr lang="tr-TR" sz="800" b="1" dirty="0">
                <a:effectLst/>
              </a:rPr>
              <a:t>: 3 Adet ( CAN FD ile 1)</a:t>
            </a:r>
          </a:p>
          <a:p>
            <a:pPr fontAlgn="base"/>
            <a:r>
              <a:rPr lang="tr-TR" sz="800" b="1" dirty="0">
                <a:effectLst/>
              </a:rPr>
              <a:t>I2C Dijital: 2 Adet</a:t>
            </a:r>
          </a:p>
          <a:p>
            <a:pPr fontAlgn="base"/>
            <a:r>
              <a:rPr lang="tr-TR" sz="800" b="1" dirty="0">
                <a:effectLst/>
              </a:rPr>
              <a:t>S/PDIF Dijital: 1 Adet</a:t>
            </a:r>
          </a:p>
          <a:p>
            <a:pPr fontAlgn="base"/>
            <a:r>
              <a:rPr lang="tr-TR" sz="800" b="1" dirty="0">
                <a:effectLst/>
              </a:rPr>
              <a:t>SDIO (4 bit) SD: 1 </a:t>
            </a:r>
            <a:r>
              <a:rPr lang="tr-TR" sz="1000" b="1" dirty="0">
                <a:effectLst/>
              </a:rPr>
              <a:t>Adet</a:t>
            </a:r>
            <a:endParaRPr lang="tr-TR" sz="800" b="1" dirty="0">
              <a:effectLst/>
            </a:endParaRPr>
          </a:p>
          <a:p>
            <a:pPr fontAlgn="base"/>
            <a:r>
              <a:rPr lang="tr-TR" sz="800" b="1" dirty="0">
                <a:effectLst/>
              </a:rPr>
              <a:t>SPI: 3 Adet</a:t>
            </a:r>
          </a:p>
          <a:p>
            <a:pPr fontAlgn="base"/>
            <a:r>
              <a:rPr lang="tr-TR" sz="800" b="1" dirty="0">
                <a:effectLst/>
              </a:rPr>
              <a:t>Seri Bağlantı Noktası: 8 Adet</a:t>
            </a:r>
          </a:p>
          <a:p>
            <a:pPr fontAlgn="base"/>
            <a:r>
              <a:rPr lang="tr-TR" sz="800" b="1" dirty="0">
                <a:effectLst/>
              </a:rPr>
              <a:t>32 Genel Amaçlı -DMA Kanalı</a:t>
            </a:r>
          </a:p>
          <a:p>
            <a:pPr fontAlgn="base"/>
            <a:r>
              <a:rPr lang="tr-TR" sz="800" b="1" dirty="0">
                <a:effectLst/>
              </a:rPr>
              <a:t>PWM </a:t>
            </a:r>
            <a:r>
              <a:rPr lang="tr-TR" sz="800" b="1" dirty="0" err="1">
                <a:effectLst/>
              </a:rPr>
              <a:t>Pini</a:t>
            </a:r>
            <a:r>
              <a:rPr lang="tr-TR" sz="800" b="1" dirty="0">
                <a:effectLst/>
              </a:rPr>
              <a:t>: 35 Adet</a:t>
            </a:r>
          </a:p>
          <a:p>
            <a:pPr fontAlgn="base"/>
            <a:r>
              <a:rPr lang="tr-TR" sz="800" b="1" dirty="0">
                <a:effectLst/>
              </a:rPr>
              <a:t>18 Analog Giriş</a:t>
            </a:r>
          </a:p>
          <a:p>
            <a:pPr fontAlgn="base"/>
            <a:r>
              <a:rPr lang="tr-TR" sz="800" b="1" dirty="0" err="1">
                <a:effectLst/>
              </a:rPr>
              <a:t>Kriptografik</a:t>
            </a:r>
            <a:r>
              <a:rPr lang="tr-TR" sz="800" b="1" dirty="0">
                <a:effectLst/>
              </a:rPr>
              <a:t> Hızlandırma</a:t>
            </a:r>
          </a:p>
          <a:p>
            <a:pPr fontAlgn="base"/>
            <a:r>
              <a:rPr lang="tr-TR" sz="800" b="1" dirty="0" err="1">
                <a:effectLst/>
              </a:rPr>
              <a:t>Random</a:t>
            </a:r>
            <a:r>
              <a:rPr lang="tr-TR" sz="800" b="1" dirty="0">
                <a:effectLst/>
              </a:rPr>
              <a:t> Numara Üreticisi</a:t>
            </a:r>
          </a:p>
          <a:p>
            <a:pPr fontAlgn="base"/>
            <a:r>
              <a:rPr lang="tr-TR" sz="800" b="1" dirty="0">
                <a:effectLst/>
              </a:rPr>
              <a:t>RTC</a:t>
            </a:r>
          </a:p>
          <a:p>
            <a:pPr fontAlgn="base"/>
            <a:r>
              <a:rPr lang="tr-TR" sz="800" b="1" dirty="0" err="1">
                <a:effectLst/>
              </a:rPr>
              <a:t>FlexIO</a:t>
            </a:r>
            <a:endParaRPr lang="tr-TR" sz="800" b="1" dirty="0">
              <a:effectLst/>
            </a:endParaRPr>
          </a:p>
          <a:p>
            <a:pPr fontAlgn="base"/>
            <a:r>
              <a:rPr lang="tr-TR" sz="800" b="1" dirty="0">
                <a:effectLst/>
              </a:rPr>
              <a:t>10/100 </a:t>
            </a:r>
            <a:r>
              <a:rPr lang="tr-TR" sz="800" b="1" dirty="0" err="1">
                <a:effectLst/>
              </a:rPr>
              <a:t>Mbit</a:t>
            </a:r>
            <a:r>
              <a:rPr lang="tr-TR" sz="800" b="1" dirty="0">
                <a:effectLst/>
              </a:rPr>
              <a:t> DP83825 PHY (6 iğneli)</a:t>
            </a:r>
          </a:p>
          <a:p>
            <a:pPr fontAlgn="base"/>
            <a:r>
              <a:rPr lang="tr-TR" sz="800" b="1" dirty="0" err="1">
                <a:effectLst/>
              </a:rPr>
              <a:t>microSD</a:t>
            </a:r>
            <a:r>
              <a:rPr lang="tr-TR" sz="800" b="1" dirty="0">
                <a:effectLst/>
              </a:rPr>
              <a:t> Kart Soketi</a:t>
            </a:r>
          </a:p>
          <a:p>
            <a:pPr fontAlgn="base"/>
            <a:r>
              <a:rPr lang="tr-TR" sz="800" b="1" dirty="0">
                <a:effectLst/>
              </a:rPr>
              <a:t>Güç Açma/Kapama yönetimi</a:t>
            </a:r>
          </a:p>
          <a:p>
            <a:pPr fontAlgn="base"/>
            <a:r>
              <a:rPr lang="tr-TR" sz="800" dirty="0">
                <a:solidFill>
                  <a:srgbClr val="FF0000"/>
                </a:solidFill>
                <a:effectLst/>
              </a:rPr>
              <a:t>BOYUT :</a:t>
            </a:r>
            <a:r>
              <a:rPr lang="tr-TR" sz="1800" dirty="0">
                <a:solidFill>
                  <a:srgbClr val="FF0000"/>
                </a:solidFill>
                <a:effectLst/>
              </a:rPr>
              <a:t> 62,3 mm x 18 mm x 4,2 mm</a:t>
            </a:r>
            <a:endParaRPr lang="tr-TR" sz="800" dirty="0">
              <a:solidFill>
                <a:srgbClr val="FF0000"/>
              </a:solidFill>
              <a:effectLst/>
            </a:endParaRPr>
          </a:p>
          <a:p>
            <a:pPr fontAlgn="base"/>
            <a:endParaRPr lang="tr-TR" sz="900" b="1" dirty="0">
              <a:effectLst/>
            </a:endParaRPr>
          </a:p>
          <a:p>
            <a:endParaRPr lang="tr-TR" sz="6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AF3B393D-06D6-3044-8AA4-EBDD871B47B6}"/>
              </a:ext>
            </a:extLst>
          </p:cNvPr>
          <p:cNvSpPr txBox="1">
            <a:spLocks/>
          </p:cNvSpPr>
          <p:nvPr/>
        </p:nvSpPr>
        <p:spPr>
          <a:xfrm>
            <a:off x="0" y="-16912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tr-TR" sz="1200" dirty="0" err="1">
                <a:effectLst/>
              </a:rPr>
              <a:t>Teensy</a:t>
            </a:r>
            <a:r>
              <a:rPr lang="tr-TR" sz="1200" dirty="0">
                <a:effectLst/>
              </a:rPr>
              <a:t> 4.1, 4.0'dan dört kat daha büyük </a:t>
            </a:r>
            <a:r>
              <a:rPr lang="tr-TR" sz="1200" dirty="0" err="1">
                <a:effectLst/>
              </a:rPr>
              <a:t>flash</a:t>
            </a:r>
            <a:r>
              <a:rPr lang="tr-TR" sz="1200" dirty="0">
                <a:effectLst/>
              </a:rPr>
              <a:t> bellek ve bellek eklemek için iki yeni konuma sahip ARM Cortex-M7 işlemci içeren bir karttır.</a:t>
            </a:r>
          </a:p>
          <a:p>
            <a:pPr fontAlgn="base"/>
            <a:r>
              <a:rPr lang="tr-TR" sz="1200" dirty="0">
                <a:effectLst/>
              </a:rPr>
              <a:t>Teensy3.6 ile aynı boyutta, </a:t>
            </a:r>
            <a:r>
              <a:rPr lang="tr-TR" sz="1200" dirty="0" err="1">
                <a:effectLst/>
              </a:rPr>
              <a:t>ethernet</a:t>
            </a:r>
            <a:r>
              <a:rPr lang="tr-TR" sz="1200" dirty="0">
                <a:effectLst/>
              </a:rPr>
              <a:t> PHY, SD Kart girişi ve USB bağlantı noktası dahil olmak üzere daha fazla I/O </a:t>
            </a:r>
            <a:r>
              <a:rPr lang="tr-TR" sz="1200" dirty="0" err="1">
                <a:effectLst/>
              </a:rPr>
              <a:t>pini</a:t>
            </a:r>
            <a:r>
              <a:rPr lang="tr-TR" sz="1200" dirty="0">
                <a:effectLst/>
              </a:rPr>
              <a:t> bulunmaktadır.</a:t>
            </a:r>
          </a:p>
          <a:p>
            <a:pPr fontAlgn="base"/>
            <a:r>
              <a:rPr lang="tr-TR" sz="1200" dirty="0">
                <a:effectLst/>
              </a:rPr>
              <a:t>Satış linki (</a:t>
            </a:r>
            <a:r>
              <a:rPr lang="tr-TR" sz="1200" dirty="0" err="1">
                <a:effectLst/>
              </a:rPr>
              <a:t>https</a:t>
            </a:r>
            <a:r>
              <a:rPr lang="tr-TR" sz="1200" dirty="0">
                <a:effectLst/>
              </a:rPr>
              <a:t>://</a:t>
            </a:r>
            <a:r>
              <a:rPr lang="tr-TR" sz="1200" dirty="0" err="1">
                <a:effectLst/>
              </a:rPr>
              <a:t>www.robolinkmarket.com</a:t>
            </a:r>
            <a:r>
              <a:rPr lang="tr-TR" sz="1200" dirty="0">
                <a:effectLst/>
              </a:rPr>
              <a:t>/teensy-41)</a:t>
            </a:r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EF92C4C-DA79-6743-8938-05CCF5C9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8" y="2455746"/>
            <a:ext cx="2354147" cy="235414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2BA3F53-53A2-BC41-8D57-47D01F737169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250-500 TL</a:t>
            </a:r>
          </a:p>
        </p:txBody>
      </p:sp>
    </p:spTree>
    <p:extLst>
      <p:ext uri="{BB962C8B-B14F-4D97-AF65-F5344CB8AC3E}">
        <p14:creationId xmlns:p14="http://schemas.microsoft.com/office/powerpoint/2010/main" val="29136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3.2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3180"/>
            <a:ext cx="12192000" cy="5664819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küçük boyutlu,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uyumlu ve 32-bit ARM Cortex-M4 mimarisi kullanan bir geliştirme kartıdır.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programının adapte edilmiş bir versiyonu (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) kullanılarak veya doğrudan C dili ile programlanabilir.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3.1 sürümünün güncellenmiş sürümüdür, 3.1 ile yazılan programlar doğrudan bu kartta çalışabilir.</a:t>
            </a:r>
          </a:p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3.0 </a:t>
            </a:r>
            <a:r>
              <a:rPr lang="tr-TR" dirty="0" err="1">
                <a:effectLst/>
              </a:rPr>
              <a:t>sürmünün</a:t>
            </a:r>
            <a:r>
              <a:rPr lang="tr-TR" dirty="0">
                <a:effectLst/>
              </a:rPr>
              <a:t> tam iki katı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belleğe sahiptir.</a:t>
            </a:r>
          </a:p>
          <a:p>
            <a:pPr fontAlgn="base"/>
            <a:r>
              <a:rPr lang="tr-TR" dirty="0">
                <a:effectLst/>
              </a:rPr>
              <a:t>32 bit ARM Cortex-M4 72MHz CPU</a:t>
            </a:r>
          </a:p>
          <a:p>
            <a:pPr fontAlgn="base"/>
            <a:r>
              <a:rPr lang="tr-TR" dirty="0">
                <a:effectLst/>
              </a:rPr>
              <a:t>256K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bellek, 64K RAM, 2K EEPROM</a:t>
            </a:r>
          </a:p>
          <a:p>
            <a:pPr fontAlgn="base"/>
            <a:r>
              <a:rPr lang="tr-TR" dirty="0">
                <a:effectLst/>
              </a:rPr>
              <a:t>21 adet yüksek çözünürlüklü analog giriş (13-bit kullanılabilir, 16-bit donanım)</a:t>
            </a:r>
          </a:p>
          <a:p>
            <a:pPr fontAlgn="base"/>
            <a:r>
              <a:rPr lang="tr-TR" dirty="0">
                <a:effectLst/>
              </a:rPr>
              <a:t>34 adet dijital giriş/çıkış </a:t>
            </a:r>
            <a:r>
              <a:rPr lang="tr-TR" dirty="0" err="1">
                <a:effectLst/>
              </a:rPr>
              <a:t>pini</a:t>
            </a:r>
            <a:r>
              <a:rPr lang="tr-TR" dirty="0">
                <a:effectLst/>
              </a:rPr>
              <a:t> (21 adedi analog ile ortak)</a:t>
            </a:r>
          </a:p>
          <a:p>
            <a:pPr fontAlgn="base"/>
            <a:r>
              <a:rPr lang="tr-TR" dirty="0">
                <a:effectLst/>
              </a:rPr>
              <a:t>11 adet PWM çıkışı </a:t>
            </a:r>
          </a:p>
          <a:p>
            <a:pPr fontAlgn="base"/>
            <a:r>
              <a:rPr lang="tr-TR" dirty="0">
                <a:effectLst/>
              </a:rPr>
              <a:t>1 adet 11-bit DAC çıkışı</a:t>
            </a:r>
          </a:p>
          <a:p>
            <a:pPr fontAlgn="base"/>
            <a:r>
              <a:rPr lang="tr-TR" dirty="0">
                <a:effectLst/>
              </a:rPr>
              <a:t>8 adet </a:t>
            </a:r>
            <a:r>
              <a:rPr lang="tr-TR" dirty="0" err="1">
                <a:effectLst/>
              </a:rPr>
              <a:t>timer</a:t>
            </a:r>
            <a:r>
              <a:rPr lang="tr-TR" dirty="0">
                <a:effectLst/>
              </a:rPr>
              <a:t> (PWM için ayrı)</a:t>
            </a:r>
          </a:p>
          <a:p>
            <a:pPr fontAlgn="base"/>
            <a:r>
              <a:rPr lang="tr-TR" dirty="0">
                <a:effectLst/>
              </a:rPr>
              <a:t>USB bağlantısı (DMA bellek transferi desteği)</a:t>
            </a:r>
          </a:p>
          <a:p>
            <a:pPr fontAlgn="base"/>
            <a:r>
              <a:rPr lang="tr-TR" dirty="0">
                <a:effectLst/>
              </a:rPr>
              <a:t>CAN-BUS haberleşme portu</a:t>
            </a:r>
          </a:p>
          <a:p>
            <a:pPr fontAlgn="base"/>
            <a:r>
              <a:rPr lang="tr-TR" dirty="0">
                <a:effectLst/>
              </a:rPr>
              <a:t>3 adet UART seri haberleşme portu</a:t>
            </a:r>
          </a:p>
          <a:p>
            <a:pPr fontAlgn="base"/>
            <a:r>
              <a:rPr lang="tr-TR" dirty="0">
                <a:effectLst/>
              </a:rPr>
              <a:t>SPI, I2C, I2S, IR modülatör</a:t>
            </a:r>
          </a:p>
          <a:p>
            <a:pPr fontAlgn="base"/>
            <a:r>
              <a:rPr lang="tr-TR" dirty="0">
                <a:effectLst/>
              </a:rPr>
              <a:t>Yüksek kaliteli ses bağlantısı için I2S desteği</a:t>
            </a:r>
          </a:p>
          <a:p>
            <a:pPr fontAlgn="base"/>
            <a:r>
              <a:rPr lang="tr-TR" dirty="0">
                <a:effectLst/>
              </a:rPr>
              <a:t>Real Time </a:t>
            </a:r>
            <a:r>
              <a:rPr lang="tr-TR" dirty="0" err="1">
                <a:effectLst/>
              </a:rPr>
              <a:t>Clock</a:t>
            </a:r>
            <a:r>
              <a:rPr lang="tr-TR" dirty="0">
                <a:effectLst/>
              </a:rPr>
              <a:t> desteği (32.768 kHz kristal ve batarya gerektirir)</a:t>
            </a:r>
          </a:p>
          <a:p>
            <a:pPr fontAlgn="base"/>
            <a:r>
              <a:rPr lang="tr-TR" dirty="0">
                <a:effectLst/>
              </a:rPr>
              <a:t>16 adet USB'den bağımsız DMA kanalı</a:t>
            </a:r>
          </a:p>
          <a:p>
            <a:pPr fontAlgn="base"/>
            <a:r>
              <a:rPr lang="tr-TR" dirty="0">
                <a:effectLst/>
              </a:rPr>
              <a:t>Dokunmatik </a:t>
            </a:r>
            <a:r>
              <a:rPr lang="tr-TR" dirty="0" err="1">
                <a:effectLst/>
              </a:rPr>
              <a:t>sensör</a:t>
            </a:r>
            <a:r>
              <a:rPr lang="tr-TR" dirty="0">
                <a:effectLst/>
              </a:rPr>
              <a:t> bağlantıları</a:t>
            </a:r>
          </a:p>
          <a:p>
            <a:pPr fontAlgn="base"/>
            <a:r>
              <a:rPr lang="tr-TR" dirty="0">
                <a:effectLst/>
              </a:rPr>
              <a:t>Boyutlar: 18mm x 37mm x 4mm</a:t>
            </a:r>
          </a:p>
          <a:p>
            <a:pPr fontAlgn="base"/>
            <a:r>
              <a:rPr lang="tr-TR" dirty="0">
                <a:solidFill>
                  <a:srgbClr val="FF0000"/>
                </a:solidFill>
                <a:effectLst/>
              </a:rPr>
              <a:t>BOYUT : 18mm x 37mm x 4mm.</a:t>
            </a:r>
          </a:p>
          <a:p>
            <a:pPr fontAlgn="base"/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DE7FAC9-F78C-674D-92A7-A5D7F6A0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64756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3.6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8576"/>
            <a:ext cx="12192000" cy="5709424"/>
          </a:xfrm>
        </p:spPr>
        <p:txBody>
          <a:bodyPr>
            <a:normAutofit fontScale="400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için en sevdiğiniz program editöründe C kullanarak programlayabilir veya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için 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 eklentisini yükleyebilir ve bunun için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skeçlerini yazabilirsiniz</a:t>
            </a:r>
          </a:p>
          <a:p>
            <a:r>
              <a:rPr lang="tr-TR" dirty="0">
                <a:effectLst/>
              </a:rPr>
              <a:t>180 MHz ARM Cortex-M4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Floating</a:t>
            </a:r>
            <a:r>
              <a:rPr lang="tr-TR" dirty="0">
                <a:effectLst/>
              </a:rPr>
              <a:t> Point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1M Flash, 256K RAM, 4K EEPROM</a:t>
            </a:r>
          </a:p>
          <a:p>
            <a:r>
              <a:rPr lang="tr-TR" dirty="0" err="1">
                <a:effectLst/>
              </a:rPr>
              <a:t>Microcontroller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Chip</a:t>
            </a:r>
            <a:r>
              <a:rPr lang="tr-TR" dirty="0">
                <a:effectLst/>
              </a:rPr>
              <a:t> MK66FX1M0VMD18</a:t>
            </a:r>
          </a:p>
          <a:p>
            <a:r>
              <a:rPr lang="tr-TR" dirty="0">
                <a:effectLst/>
              </a:rPr>
              <a:t>USB High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(480Mbit/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2 CAN </a:t>
            </a:r>
            <a:r>
              <a:rPr lang="tr-TR" dirty="0" err="1">
                <a:effectLst/>
              </a:rPr>
              <a:t>Bus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32 General </a:t>
            </a:r>
            <a:r>
              <a:rPr lang="tr-TR" dirty="0" err="1">
                <a:effectLst/>
              </a:rPr>
              <a:t>Purpose</a:t>
            </a:r>
            <a:r>
              <a:rPr lang="tr-TR" dirty="0">
                <a:effectLst/>
              </a:rPr>
              <a:t> DMA </a:t>
            </a:r>
            <a:r>
              <a:rPr lang="tr-TR" dirty="0" err="1">
                <a:effectLst/>
              </a:rPr>
              <a:t>Channels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22 PWM </a:t>
            </a:r>
            <a:r>
              <a:rPr lang="tr-TR" dirty="0" err="1">
                <a:effectLst/>
              </a:rPr>
              <a:t>Outputs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4 I2C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11 </a:t>
            </a:r>
            <a:r>
              <a:rPr lang="tr-TR" dirty="0" err="1">
                <a:effectLst/>
              </a:rPr>
              <a:t>Touch-Sensing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62 I/O </a:t>
            </a:r>
            <a:r>
              <a:rPr lang="tr-TR" dirty="0" err="1">
                <a:effectLst/>
              </a:rPr>
              <a:t>Pins</a:t>
            </a:r>
            <a:r>
              <a:rPr lang="tr-TR" dirty="0">
                <a:effectLst/>
              </a:rPr>
              <a:t> (42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friendly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25 Analog </a:t>
            </a:r>
            <a:r>
              <a:rPr lang="tr-TR" dirty="0" err="1">
                <a:effectLst/>
              </a:rPr>
              <a:t>Inputs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2 </a:t>
            </a:r>
            <a:r>
              <a:rPr lang="tr-TR" dirty="0" err="1">
                <a:effectLst/>
              </a:rPr>
              <a:t>ADCs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13-bit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 Analog </a:t>
            </a:r>
            <a:r>
              <a:rPr lang="tr-TR" dirty="0" err="1">
                <a:effectLst/>
              </a:rPr>
              <a:t>Outputs</a:t>
            </a:r>
            <a:r>
              <a:rPr lang="tr-TR" dirty="0">
                <a:effectLst/>
              </a:rPr>
              <a:t> (</a:t>
            </a:r>
            <a:r>
              <a:rPr lang="tr-TR" dirty="0" err="1">
                <a:effectLst/>
              </a:rPr>
              <a:t>DACs</a:t>
            </a:r>
            <a:r>
              <a:rPr lang="tr-TR" dirty="0">
                <a:effectLst/>
              </a:rPr>
              <a:t>)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12-bit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USB Full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(12Mbit/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Ethernet </a:t>
            </a:r>
            <a:r>
              <a:rPr lang="tr-TR" dirty="0" err="1">
                <a:effectLst/>
              </a:rPr>
              <a:t>mac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capable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full</a:t>
            </a:r>
            <a:r>
              <a:rPr lang="tr-TR" dirty="0">
                <a:effectLst/>
              </a:rPr>
              <a:t> 100Mbit/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speed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Native</a:t>
            </a:r>
            <a:r>
              <a:rPr lang="tr-TR" dirty="0">
                <a:effectLst/>
              </a:rPr>
              <a:t> (4-bit SDIO) </a:t>
            </a:r>
            <a:r>
              <a:rPr lang="tr-TR" dirty="0" err="1">
                <a:effectLst/>
              </a:rPr>
              <a:t>micro</a:t>
            </a:r>
            <a:r>
              <a:rPr lang="tr-TR" dirty="0">
                <a:effectLst/>
              </a:rPr>
              <a:t> SD </a:t>
            </a:r>
            <a:r>
              <a:rPr lang="tr-TR" dirty="0" err="1">
                <a:effectLst/>
              </a:rPr>
              <a:t>card</a:t>
            </a:r>
            <a:r>
              <a:rPr lang="tr-TR" dirty="0">
                <a:effectLst/>
              </a:rPr>
              <a:t> port</a:t>
            </a:r>
          </a:p>
          <a:p>
            <a:r>
              <a:rPr lang="tr-TR" dirty="0">
                <a:effectLst/>
              </a:rPr>
              <a:t>I2S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Port, 4-Channel </a:t>
            </a:r>
            <a:r>
              <a:rPr lang="tr-TR" dirty="0" err="1">
                <a:effectLst/>
              </a:rPr>
              <a:t>Digital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</a:t>
            </a:r>
            <a:r>
              <a:rPr lang="tr-TR" dirty="0">
                <a:effectLst/>
              </a:rPr>
              <a:t> &amp; </a:t>
            </a:r>
            <a:r>
              <a:rPr lang="tr-TR" dirty="0" err="1">
                <a:effectLst/>
              </a:rPr>
              <a:t>Output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14 Hardware </a:t>
            </a:r>
            <a:r>
              <a:rPr lang="tr-TR" dirty="0" err="1">
                <a:effectLst/>
              </a:rPr>
              <a:t>Timers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Cryptographic</a:t>
            </a:r>
            <a:r>
              <a:rPr lang="tr-TR" dirty="0">
                <a:effectLst/>
              </a:rPr>
              <a:t> Acceleration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Random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Number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Generator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CRC </a:t>
            </a:r>
            <a:r>
              <a:rPr lang="tr-TR" dirty="0" err="1">
                <a:effectLst/>
              </a:rPr>
              <a:t>Computation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 </a:t>
            </a:r>
            <a:r>
              <a:rPr lang="tr-TR" dirty="0" err="1">
                <a:effectLst/>
              </a:rPr>
              <a:t>Serial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(2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 Baud </a:t>
            </a:r>
            <a:r>
              <a:rPr lang="tr-TR" dirty="0" err="1">
                <a:effectLst/>
              </a:rPr>
              <a:t>Rates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3 SPI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(1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FIFO)</a:t>
            </a:r>
          </a:p>
          <a:p>
            <a:r>
              <a:rPr lang="tr-TR" dirty="0">
                <a:effectLst/>
              </a:rPr>
              <a:t>Real-Time </a:t>
            </a:r>
            <a:r>
              <a:rPr lang="tr-TR" dirty="0" err="1">
                <a:effectLst/>
              </a:rPr>
              <a:t>Clock</a:t>
            </a:r>
            <a:endParaRPr lang="tr-TR" dirty="0">
              <a:effectLst/>
            </a:endParaRPr>
          </a:p>
          <a:p>
            <a:r>
              <a:rPr lang="tr-TR" sz="4500" dirty="0">
                <a:solidFill>
                  <a:srgbClr val="FF0000"/>
                </a:solidFill>
                <a:effectLst/>
              </a:rPr>
              <a:t>BOYUT :18mm x 37mm x 4mm.</a:t>
            </a:r>
          </a:p>
          <a:p>
            <a:endParaRPr lang="tr-TR" dirty="0">
              <a:solidFill>
                <a:srgbClr val="FF0000"/>
              </a:solidFill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350-500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E316DE6-D13C-5A42-81F5-221319C7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605" y="200797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DF4BAD-8F82-2A42-B4B4-8DDA277A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80" y="-481917"/>
            <a:ext cx="4977240" cy="1905000"/>
          </a:xfrm>
        </p:spPr>
        <p:txBody>
          <a:bodyPr/>
          <a:lstStyle/>
          <a:p>
            <a:r>
              <a:rPr lang="tr-TR" dirty="0" err="1"/>
              <a:t>Arm</a:t>
            </a:r>
            <a:r>
              <a:rPr lang="tr-TR" dirty="0"/>
              <a:t> </a:t>
            </a:r>
            <a:r>
              <a:rPr lang="tr-TR" dirty="0" err="1"/>
              <a:t>cortex</a:t>
            </a:r>
            <a:r>
              <a:rPr lang="tr-TR" dirty="0"/>
              <a:t> m7 VS M4</a:t>
            </a:r>
            <a:br>
              <a:rPr lang="tr-TR" dirty="0"/>
            </a:br>
            <a:r>
              <a:rPr lang="tr-TR" sz="1600" dirty="0"/>
              <a:t>(YANİ TENNSY 4.1 (M7)VS 3.6(M4) , 3.2(M4))</a:t>
            </a:r>
            <a:endParaRPr lang="tr-TR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511C2BF7-718A-EE41-B6AE-701A8C2C0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8018"/>
            <a:ext cx="5486400" cy="4709982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First of </a:t>
            </a:r>
            <a:r>
              <a:rPr lang="tr-TR" dirty="0" err="1">
                <a:effectLst/>
              </a:rPr>
              <a:t>all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differences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between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bring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I say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because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cost</a:t>
            </a:r>
            <a:r>
              <a:rPr lang="tr-TR" dirty="0">
                <a:effectLst/>
              </a:rPr>
              <a:t> a </a:t>
            </a:r>
            <a:r>
              <a:rPr lang="tr-TR" dirty="0" err="1">
                <a:effectLst/>
              </a:rPr>
              <a:t>little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short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answer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many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instructions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take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less</a:t>
            </a:r>
            <a:r>
              <a:rPr lang="tr-TR" dirty="0">
                <a:effectLst/>
              </a:rPr>
              <a:t> time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instance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allows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you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</a:t>
            </a:r>
          </a:p>
          <a:p>
            <a:r>
              <a:rPr lang="tr-TR" dirty="0" err="1">
                <a:effectLst/>
              </a:rPr>
              <a:t>Another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example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has </a:t>
            </a:r>
            <a:r>
              <a:rPr lang="tr-TR" dirty="0" err="1">
                <a:effectLst/>
              </a:rPr>
              <a:t>two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reading</a:t>
            </a:r>
            <a:r>
              <a:rPr lang="tr-TR" dirty="0">
                <a:effectLst/>
              </a:rPr>
              <a:t> data </a:t>
            </a:r>
            <a:r>
              <a:rPr lang="tr-TR" dirty="0" err="1">
                <a:effectLst/>
              </a:rPr>
              <a:t>from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which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again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it's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twice</a:t>
            </a:r>
            <a:r>
              <a:rPr lang="tr-TR" dirty="0">
                <a:effectLst/>
              </a:rPr>
              <a:t> as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also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double-precision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floading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point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single-precision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Generally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speaking</a:t>
            </a:r>
            <a:r>
              <a:rPr lang="tr-TR" dirty="0">
                <a:effectLst/>
              </a:rPr>
              <a:t>, I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estimate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be </a:t>
            </a:r>
            <a:r>
              <a:rPr lang="tr-TR" dirty="0" err="1">
                <a:effectLst/>
              </a:rPr>
              <a:t>around</a:t>
            </a:r>
            <a:r>
              <a:rPr lang="tr-TR" dirty="0">
                <a:effectLst/>
              </a:rPr>
              <a:t> 1.65 </a:t>
            </a:r>
            <a:r>
              <a:rPr lang="tr-TR" dirty="0" err="1">
                <a:effectLst/>
              </a:rPr>
              <a:t>times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... a Cortex-M7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100 MHz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feel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like</a:t>
            </a:r>
            <a:r>
              <a:rPr lang="tr-TR" dirty="0">
                <a:effectLst/>
              </a:rPr>
              <a:t> a Cortex-M4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165 MHz.</a:t>
            </a:r>
          </a:p>
          <a:p>
            <a:r>
              <a:rPr lang="tr-TR" dirty="0">
                <a:effectLst/>
              </a:rPr>
              <a:t>Of </a:t>
            </a:r>
            <a:r>
              <a:rPr lang="tr-TR" dirty="0" err="1">
                <a:effectLst/>
              </a:rPr>
              <a:t>course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benefits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Cortex-M7,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above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just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main </a:t>
            </a:r>
            <a:r>
              <a:rPr lang="tr-TR" dirty="0" err="1">
                <a:effectLst/>
              </a:rPr>
              <a:t>things</a:t>
            </a:r>
            <a:r>
              <a:rPr lang="tr-TR" dirty="0">
                <a:effectLst/>
              </a:rPr>
              <a:t> I'm </a:t>
            </a:r>
            <a:r>
              <a:rPr lang="tr-TR" dirty="0" err="1">
                <a:effectLst/>
              </a:rPr>
              <a:t>interested</a:t>
            </a:r>
            <a:r>
              <a:rPr lang="tr-TR" dirty="0">
                <a:effectLst/>
              </a:rPr>
              <a:t> in.</a:t>
            </a:r>
          </a:p>
          <a:p>
            <a:endParaRPr lang="tr-TR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DAC3915D-06B1-A643-9E57-18855EFC2D0D}"/>
              </a:ext>
            </a:extLst>
          </p:cNvPr>
          <p:cNvSpPr txBox="1">
            <a:spLocks/>
          </p:cNvSpPr>
          <p:nvPr/>
        </p:nvSpPr>
        <p:spPr>
          <a:xfrm>
            <a:off x="6096000" y="1977081"/>
            <a:ext cx="5609968" cy="488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effectLst/>
              </a:rPr>
              <a:t>Her şeyden önce: Cortex-M4 ve Cortex-M7 arasındaki farkların çoğu yalnızca iyileştirmeler getiriyor.</a:t>
            </a:r>
          </a:p>
          <a:p>
            <a:r>
              <a:rPr lang="tr-TR" dirty="0">
                <a:effectLst/>
              </a:rPr>
              <a:t>Çoğu diyorum çünkü Cortex-M7 biraz daha pahalı.</a:t>
            </a:r>
          </a:p>
          <a:p>
            <a:r>
              <a:rPr lang="tr-TR" dirty="0">
                <a:effectLst/>
              </a:rPr>
              <a:t>Kısa cevap, birçok komutun yürütülmesinin daha az zaman almasıdır, örneğin Cortex-M7'deki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, dalları Cortex-M4'ten daha hızlı yürütmenize olanak tanır.</a:t>
            </a:r>
          </a:p>
          <a:p>
            <a:r>
              <a:rPr lang="tr-TR" dirty="0">
                <a:effectLst/>
              </a:rPr>
              <a:t>Başka bir örnek, Cortex-M7'nin bellekten veri okumak için iki birime sahip olmasıdır, bu da belleği iki kat daha hızlı okuyabildiği anlamına gelir.</a:t>
            </a:r>
          </a:p>
          <a:p>
            <a:r>
              <a:rPr lang="tr-TR" dirty="0">
                <a:effectLst/>
              </a:rPr>
              <a:t>Cortex-M7'de ayrıca, Cortex-M4'ün yalnızca tek hassasiyete sahip olduğu çift hassasiyetli yükleme noktası desteği bulunur.</a:t>
            </a:r>
          </a:p>
          <a:p>
            <a:r>
              <a:rPr lang="tr-TR" dirty="0">
                <a:effectLst/>
              </a:rPr>
              <a:t>Genel olarak konuşursak, Cortex-M7'nin Cortex-M4'ten yaklaşık 1.65 kat daha hızlı olduğunu tahmin ediyorum. 100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Cortex-M7, 165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Cortex-M4 gibi hissedecektir.</a:t>
            </a:r>
          </a:p>
          <a:p>
            <a:r>
              <a:rPr lang="tr-TR" dirty="0">
                <a:effectLst/>
              </a:rPr>
              <a:t>Elbette Cortex-M7'de daha fazla fayda ve iyileştirme var, yukarıdakiler sadece ilgilendiğim başlıca şeyler.</a:t>
            </a:r>
          </a:p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E45AB9C-4237-ED42-97FB-CDF98CD1E925}"/>
              </a:ext>
            </a:extLst>
          </p:cNvPr>
          <p:cNvSpPr txBox="1"/>
          <p:nvPr/>
        </p:nvSpPr>
        <p:spPr>
          <a:xfrm>
            <a:off x="0" y="197708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İNGİLİZCE KAYNAK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CCFA0BA-B2AF-6A43-A146-0FF407F73648}"/>
              </a:ext>
            </a:extLst>
          </p:cNvPr>
          <p:cNvSpPr txBox="1"/>
          <p:nvPr/>
        </p:nvSpPr>
        <p:spPr>
          <a:xfrm>
            <a:off x="6096000" y="15154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ÇEVİRİSİ</a:t>
            </a:r>
          </a:p>
        </p:txBody>
      </p:sp>
    </p:spTree>
    <p:extLst>
      <p:ext uri="{BB962C8B-B14F-4D97-AF65-F5344CB8AC3E}">
        <p14:creationId xmlns:p14="http://schemas.microsoft.com/office/powerpoint/2010/main" val="3164641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4D660F-8066-5F4A-80B6-9271CC456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883" y="2391936"/>
            <a:ext cx="6955371" cy="1667108"/>
          </a:xfrm>
        </p:spPr>
        <p:txBody>
          <a:bodyPr>
            <a:noAutofit/>
          </a:bodyPr>
          <a:lstStyle/>
          <a:p>
            <a:pPr algn="ctr"/>
            <a:r>
              <a:rPr lang="tr-TR" sz="5400" b="1" dirty="0"/>
              <a:t>STM32</a:t>
            </a:r>
            <a:br>
              <a:rPr lang="tr-TR" sz="5400" b="1" dirty="0"/>
            </a:br>
            <a:r>
              <a:rPr lang="tr-TR" sz="5400" b="1" dirty="0"/>
              <a:t>(</a:t>
            </a:r>
            <a:r>
              <a:rPr lang="tr-TR" sz="5400" b="1" dirty="0" err="1"/>
              <a:t>mikrodenetleyici</a:t>
            </a:r>
            <a:r>
              <a:rPr lang="tr-TR" sz="5400" b="1" dirty="0"/>
              <a:t>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EA892C4-4619-CF4B-9903-DEC8E370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54" y="0"/>
            <a:ext cx="2709746" cy="270974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400525E-6C93-ED44-8AD8-E43ADCD2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8254"/>
            <a:ext cx="2709746" cy="27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DCE5D2-EA2C-D249-B4DD-568855B3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NEDİR STM32 ?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A2A2D0-F05B-2F47-9629-5711A1A1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</a:t>
            </a:r>
            <a:r>
              <a:rPr lang="tr-TR" dirty="0" err="1"/>
              <a:t>arm</a:t>
            </a:r>
            <a:r>
              <a:rPr lang="tr-TR" dirty="0"/>
              <a:t> işlemcili bir </a:t>
            </a:r>
            <a:r>
              <a:rPr lang="tr-TR" dirty="0" err="1"/>
              <a:t>mikrodenetleyicidir.Hazır</a:t>
            </a:r>
            <a:r>
              <a:rPr lang="tr-TR" dirty="0"/>
              <a:t> bilgisayarlarda da </a:t>
            </a:r>
            <a:r>
              <a:rPr lang="tr-TR" dirty="0" err="1"/>
              <a:t>arm</a:t>
            </a:r>
            <a:r>
              <a:rPr lang="tr-TR" dirty="0"/>
              <a:t> çok gördüm.</a:t>
            </a:r>
          </a:p>
          <a:p>
            <a:r>
              <a:rPr lang="tr-TR" dirty="0" err="1"/>
              <a:t>Teensy</a:t>
            </a:r>
            <a:r>
              <a:rPr lang="tr-TR" dirty="0"/>
              <a:t> gibi birçok modelleri vardır burada sadece 2 veya  3 model bakacağız. Zaten gördüğünüzde de hepsinin </a:t>
            </a:r>
            <a:r>
              <a:rPr lang="tr-TR" dirty="0" err="1"/>
              <a:t>arm</a:t>
            </a:r>
            <a:r>
              <a:rPr lang="tr-TR" dirty="0"/>
              <a:t> tabanlı olduğunu göreceksiniz.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096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44A734-E2F4-3F4F-8BD1-29EE6802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9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STM32F103C8T6 ARM STM32 Basic STM Geliştirme Kartı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F4B847-06DA-194B-8077-FE49CA2C8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2977"/>
            <a:ext cx="12192000" cy="4795024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STM32F103C8T6 ARM işlemcisini barındıran çekirdek bir karttır.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8MHz ve 32.768Khz kristal devreleri </a:t>
            </a:r>
            <a:r>
              <a:rPr lang="tr-TR" dirty="0" err="1">
                <a:effectLst/>
              </a:rPr>
              <a:t>barındırı</a:t>
            </a:r>
            <a:r>
              <a:rPr lang="tr-TR" dirty="0">
                <a:effectLst/>
              </a:rPr>
              <a:t>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USB portundan güç alır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benzeri iki hat üzerinde I/O </a:t>
            </a: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 çıkışları verilmiştir.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SWD </a:t>
            </a:r>
            <a:r>
              <a:rPr lang="tr-TR" dirty="0" err="1">
                <a:effectLst/>
              </a:rPr>
              <a:t>simulasyon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indirme </a:t>
            </a:r>
            <a:r>
              <a:rPr lang="tr-TR" dirty="0" err="1">
                <a:effectLst/>
              </a:rPr>
              <a:t>arayüzü</a:t>
            </a:r>
            <a:r>
              <a:rPr lang="tr-TR" dirty="0">
                <a:effectLst/>
              </a:rPr>
              <a:t> ile basitçe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yapabilirsiniz.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Micro USB </a:t>
            </a:r>
            <a:r>
              <a:rPr lang="tr-TR" dirty="0" err="1">
                <a:effectLst/>
              </a:rPr>
              <a:t>arayüzü</a:t>
            </a:r>
            <a:r>
              <a:rPr lang="tr-TR" dirty="0">
                <a:effectLst/>
              </a:rPr>
              <a:t> sayesinde kart ile haberleşme sağlayabilirsiniz.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RTC kristali </a:t>
            </a:r>
            <a:r>
              <a:rPr lang="tr-TR" dirty="0" err="1">
                <a:effectLst/>
              </a:rPr>
              <a:t>Epson</a:t>
            </a:r>
            <a:r>
              <a:rPr lang="tr-TR" dirty="0">
                <a:effectLst/>
              </a:rPr>
              <a:t> marka kolay ve stabildir.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Hedaer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pinler</a:t>
            </a:r>
            <a:r>
              <a:rPr lang="tr-TR" dirty="0">
                <a:effectLst/>
              </a:rPr>
              <a:t> fabrika çıkışı </a:t>
            </a:r>
            <a:r>
              <a:rPr lang="tr-TR" dirty="0" err="1">
                <a:effectLst/>
              </a:rPr>
              <a:t>lehimlenmemiş</a:t>
            </a:r>
            <a:r>
              <a:rPr lang="tr-TR" dirty="0">
                <a:effectLst/>
              </a:rPr>
              <a:t> olarak ürünle birlikte verilir.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Deryeliyici</a:t>
            </a:r>
            <a:r>
              <a:rPr lang="tr-TR" dirty="0">
                <a:effectLst/>
              </a:rPr>
              <a:t> olarak </a:t>
            </a:r>
            <a:r>
              <a:rPr lang="tr-TR" dirty="0" err="1">
                <a:effectLst/>
              </a:rPr>
              <a:t>Keil</a:t>
            </a:r>
            <a:r>
              <a:rPr lang="tr-TR" dirty="0">
                <a:effectLst/>
              </a:rPr>
              <a:t> ve IAR kullanılabilir. J-Link veya USART1 prosedürü kullanılabilir.</a:t>
            </a:r>
          </a:p>
          <a:p>
            <a:r>
              <a:rPr lang="tr-TR" dirty="0">
                <a:effectLst/>
              </a:rPr>
              <a:t> </a:t>
            </a:r>
          </a:p>
          <a:p>
            <a:r>
              <a:rPr lang="tr-TR" b="1" u="sng" dirty="0">
                <a:effectLst/>
              </a:rPr>
              <a:t>IC özellikleri: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STM32F103C8T6 entegresi.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Paket tipi: LQFP;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 sayısı: 48;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Çekirdek: Cortex-M3;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Çalışma Frekansı: 72MHz;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Depolama Kaynakları: 64K </a:t>
            </a:r>
            <a:r>
              <a:rPr lang="tr-TR" dirty="0" err="1">
                <a:effectLst/>
              </a:rPr>
              <a:t>Byte</a:t>
            </a:r>
            <a:r>
              <a:rPr lang="tr-TR" dirty="0">
                <a:effectLst/>
              </a:rPr>
              <a:t> Flash, 20KByte SRAM;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Arayüz</a:t>
            </a:r>
            <a:r>
              <a:rPr lang="tr-TR" dirty="0">
                <a:effectLst/>
              </a:rPr>
              <a:t> Kaynakları: 2x SPI, 3x USART, 2x I2C, 1x CAN, 37x I / O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,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Analog-</a:t>
            </a:r>
            <a:r>
              <a:rPr lang="tr-TR" dirty="0" err="1">
                <a:effectLst/>
              </a:rPr>
              <a:t>digital</a:t>
            </a:r>
            <a:r>
              <a:rPr lang="tr-TR" dirty="0">
                <a:effectLst/>
              </a:rPr>
              <a:t> çevirim: 2x ADC (12-bit / 16-kanal)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Timers</a:t>
            </a:r>
            <a:r>
              <a:rPr lang="tr-TR" dirty="0">
                <a:effectLst/>
              </a:rPr>
              <a:t>: 3 genel </a:t>
            </a:r>
            <a:r>
              <a:rPr lang="tr-TR" dirty="0" err="1">
                <a:effectLst/>
              </a:rPr>
              <a:t>timer</a:t>
            </a:r>
            <a:r>
              <a:rPr lang="tr-TR" dirty="0">
                <a:effectLst/>
              </a:rPr>
              <a:t> ve 1 </a:t>
            </a:r>
            <a:r>
              <a:rPr lang="tr-TR" dirty="0" err="1">
                <a:effectLst/>
              </a:rPr>
              <a:t>advanced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timer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Download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 JTAG / SWD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interface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download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IAP.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RT9193: 3.3V </a:t>
            </a:r>
            <a:r>
              <a:rPr lang="tr-TR" dirty="0" err="1">
                <a:effectLst/>
              </a:rPr>
              <a:t>regulator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chip</a:t>
            </a:r>
            <a:r>
              <a:rPr lang="tr-TR" dirty="0">
                <a:effectLst/>
              </a:rPr>
              <a:t>,  300mA maksimum çıkış voltajı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 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53mm x 22mm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D52B85-871D-E04B-AE5D-7E5C26E9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098" y="0"/>
            <a:ext cx="3679902" cy="36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0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927CEF-8E51-3D47-9D9E-558AB5E4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>
                <a:effectLst/>
              </a:rPr>
              <a:t>STM32F407 </a:t>
            </a:r>
            <a:r>
              <a:rPr lang="tr-TR" dirty="0" err="1">
                <a:effectLst/>
              </a:rPr>
              <a:t>Discovery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840BDB-02E6-374B-8D7D-5ACD5EB1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2000" cy="5564459"/>
          </a:xfrm>
        </p:spPr>
        <p:txBody>
          <a:bodyPr>
            <a:normAutofit fontScale="62500" lnSpcReduction="20000"/>
          </a:bodyPr>
          <a:lstStyle/>
          <a:p>
            <a:r>
              <a:rPr lang="tr-TR" dirty="0">
                <a:effectLst/>
              </a:rPr>
              <a:t>STM32F407 kısaca 168 </a:t>
            </a:r>
            <a:r>
              <a:rPr lang="tr-TR" dirty="0" err="1">
                <a:effectLst/>
              </a:rPr>
              <a:t>Mhz</a:t>
            </a:r>
            <a:r>
              <a:rPr lang="tr-TR" dirty="0">
                <a:effectLst/>
              </a:rPr>
              <a:t> saat frekansına sahip 32-bit’lik bir </a:t>
            </a:r>
            <a:r>
              <a:rPr lang="tr-TR" dirty="0" err="1">
                <a:effectLst/>
              </a:rPr>
              <a:t>mikrodenetleyicidir</a:t>
            </a:r>
            <a:r>
              <a:rPr lang="tr-TR" dirty="0">
                <a:effectLst/>
              </a:rPr>
              <a:t>. Özellikle DSP uygulamalarında , içerisinde bir çok alt sistemler olan yapıların ana beyni olarak kullanılmaktadır. Üzerinde STM32F4VG çekirdeğini barındırmaktadır. 3-eksen ivme ölçer , dahili ses girişi ve buna bağlı dijital analog dönüştürücü , 4 adet programlanabilir LED , 2 adet buton barındırır. Yukarıdaki resimde kırmızı yuvarlak içine alınan bölge kitin kendi çekirdeğine ve programlayıcı bölgede bulunan SWD </a:t>
            </a:r>
            <a:r>
              <a:rPr lang="tr-TR" dirty="0" err="1">
                <a:effectLst/>
              </a:rPr>
              <a:t>pinleri</a:t>
            </a:r>
            <a:r>
              <a:rPr lang="tr-TR" dirty="0">
                <a:effectLst/>
              </a:rPr>
              <a:t> ile başka </a:t>
            </a:r>
            <a:r>
              <a:rPr lang="tr-TR" dirty="0" err="1">
                <a:effectLst/>
              </a:rPr>
              <a:t>arm</a:t>
            </a:r>
            <a:r>
              <a:rPr lang="tr-TR" dirty="0">
                <a:effectLst/>
              </a:rPr>
              <a:t> mimarileri de program yapabileceğiniz st-linkV2 kısmıdır.</a:t>
            </a:r>
          </a:p>
          <a:p>
            <a:r>
              <a:rPr lang="tr-TR" dirty="0">
                <a:effectLst/>
              </a:rPr>
              <a:t>STM32F407 Teknik Özellikleri</a:t>
            </a:r>
          </a:p>
          <a:p>
            <a:r>
              <a:rPr lang="tr-TR" dirty="0">
                <a:effectLst/>
              </a:rPr>
              <a:t>32-bit ARM Cortex-M4F çekirdeğine sahip STM32F407VGT6 </a:t>
            </a:r>
            <a:r>
              <a:rPr lang="tr-TR" dirty="0" err="1">
                <a:effectLst/>
              </a:rPr>
              <a:t>mikrodenetleyicisi</a:t>
            </a:r>
            <a:r>
              <a:rPr lang="tr-TR" dirty="0">
                <a:effectLst/>
              </a:rPr>
              <a:t>, 1 MB Flash ve 192 KB RAM</a:t>
            </a:r>
          </a:p>
          <a:p>
            <a:r>
              <a:rPr lang="tr-TR" dirty="0">
                <a:effectLst/>
              </a:rPr>
              <a:t>Dahili ST-LINK/V2 JTAG </a:t>
            </a:r>
            <a:r>
              <a:rPr lang="tr-TR" dirty="0" err="1">
                <a:effectLst/>
              </a:rPr>
              <a:t>Debugger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USB veya harici kaynaktan doğrudan 5v ile çalışabilme</a:t>
            </a:r>
          </a:p>
          <a:p>
            <a:r>
              <a:rPr lang="tr-TR" dirty="0">
                <a:effectLst/>
              </a:rPr>
              <a:t>3 V ve 5 V </a:t>
            </a:r>
            <a:r>
              <a:rPr lang="tr-TR" dirty="0" err="1">
                <a:effectLst/>
              </a:rPr>
              <a:t>luk</a:t>
            </a:r>
            <a:r>
              <a:rPr lang="tr-TR" dirty="0">
                <a:effectLst/>
              </a:rPr>
              <a:t> çıkış </a:t>
            </a:r>
            <a:r>
              <a:rPr lang="tr-TR" dirty="0" err="1">
                <a:effectLst/>
              </a:rPr>
              <a:t>pinleri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3-eksen dijital ivmeölçer (</a:t>
            </a:r>
            <a:r>
              <a:rPr lang="tr-TR" dirty="0">
                <a:effectLst/>
                <a:hlinkClick r:id="rId2"/>
              </a:rPr>
              <a:t>LIS302DL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 err="1">
                <a:effectLst/>
              </a:rPr>
              <a:t>Omni-Directional</a:t>
            </a:r>
            <a:r>
              <a:rPr lang="tr-TR" dirty="0">
                <a:effectLst/>
              </a:rPr>
              <a:t> Mikrofon (</a:t>
            </a:r>
            <a:r>
              <a:rPr lang="tr-TR" dirty="0">
                <a:effectLst/>
                <a:hlinkClick r:id="rId3"/>
              </a:rPr>
              <a:t>MP45DT02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D sınıfı </a:t>
            </a:r>
            <a:r>
              <a:rPr lang="tr-TR" dirty="0" err="1">
                <a:effectLst/>
              </a:rPr>
              <a:t>yükselteçli</a:t>
            </a:r>
            <a:r>
              <a:rPr lang="tr-TR" dirty="0">
                <a:effectLst/>
              </a:rPr>
              <a:t> ses sürücü çipi(CS43L22)</a:t>
            </a:r>
          </a:p>
          <a:p>
            <a:r>
              <a:rPr lang="tr-TR" dirty="0">
                <a:effectLst/>
              </a:rPr>
              <a:t>Sekiz adet LED:</a:t>
            </a:r>
          </a:p>
          <a:p>
            <a:pPr lvl="1"/>
            <a:r>
              <a:rPr lang="tr-TR" dirty="0">
                <a:effectLst/>
              </a:rPr>
              <a:t>LD1 (kırmızı/yeşil)(USB haberleşmesi için)</a:t>
            </a:r>
          </a:p>
          <a:p>
            <a:pPr lvl="1"/>
            <a:r>
              <a:rPr lang="tr-TR" dirty="0">
                <a:effectLst/>
              </a:rPr>
              <a:t>3v3 </a:t>
            </a:r>
            <a:r>
              <a:rPr lang="tr-TR" dirty="0" err="1">
                <a:effectLst/>
              </a:rPr>
              <a:t>power</a:t>
            </a:r>
            <a:r>
              <a:rPr lang="tr-TR" dirty="0">
                <a:effectLst/>
              </a:rPr>
              <a:t> on/</a:t>
            </a:r>
            <a:r>
              <a:rPr lang="tr-TR" dirty="0" err="1">
                <a:effectLst/>
              </a:rPr>
              <a:t>off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LEDi</a:t>
            </a:r>
            <a:endParaRPr lang="tr-TR" dirty="0">
              <a:effectLst/>
            </a:endParaRPr>
          </a:p>
          <a:p>
            <a:pPr lvl="1"/>
            <a:r>
              <a:rPr lang="tr-TR" dirty="0">
                <a:effectLst/>
              </a:rPr>
              <a:t>Dört adet kullanıcı </a:t>
            </a:r>
            <a:r>
              <a:rPr lang="tr-TR" dirty="0" err="1">
                <a:effectLst/>
              </a:rPr>
              <a:t>LEDi</a:t>
            </a:r>
            <a:r>
              <a:rPr lang="tr-TR" dirty="0">
                <a:effectLst/>
              </a:rPr>
              <a:t>, LD3 (turuncu), LD4 (yeşil), LD5 (kırmızı) ve LD6 (mavi)</a:t>
            </a:r>
          </a:p>
          <a:p>
            <a:pPr lvl="1"/>
            <a:r>
              <a:rPr lang="tr-TR" dirty="0">
                <a:effectLst/>
              </a:rPr>
              <a:t>2 adet USB OTG </a:t>
            </a:r>
            <a:r>
              <a:rPr lang="tr-TR" dirty="0" err="1">
                <a:effectLst/>
              </a:rPr>
              <a:t>LEDi</a:t>
            </a:r>
            <a:r>
              <a:rPr lang="tr-TR" dirty="0">
                <a:effectLst/>
              </a:rPr>
              <a:t>, LD7 (yeşil) ve LD8 (kırmızı)</a:t>
            </a:r>
          </a:p>
          <a:p>
            <a:r>
              <a:rPr lang="tr-TR" dirty="0">
                <a:effectLst/>
              </a:rPr>
              <a:t>Bir adet </a:t>
            </a:r>
            <a:r>
              <a:rPr lang="tr-TR" dirty="0" err="1">
                <a:effectLst/>
              </a:rPr>
              <a:t>Reset</a:t>
            </a:r>
            <a:r>
              <a:rPr lang="tr-TR" dirty="0">
                <a:effectLst/>
              </a:rPr>
              <a:t> ve bir adet kullanıcı tanımlı buton</a:t>
            </a:r>
          </a:p>
          <a:p>
            <a:r>
              <a:rPr lang="tr-TR" dirty="0">
                <a:effectLst/>
              </a:rPr>
              <a:t>USB OTG için mikro-AB </a:t>
            </a:r>
            <a:r>
              <a:rPr lang="tr-TR" dirty="0" err="1">
                <a:effectLst/>
              </a:rPr>
              <a:t>konnektör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100 </a:t>
            </a:r>
            <a:r>
              <a:rPr lang="tr-TR" dirty="0" err="1">
                <a:effectLst/>
              </a:rPr>
              <a:t>pin’in</a:t>
            </a:r>
            <a:r>
              <a:rPr lang="tr-TR" dirty="0">
                <a:effectLst/>
              </a:rPr>
              <a:t> tamamını kullanabilmeye imkan tanıyan çıkışlar.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20cm x 18cm x 10cm (bu değer yanlış olabilir. Kaynak çok az.)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7947857-DBFB-EA4E-9960-ACB0103EB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3193536"/>
            <a:ext cx="2000560" cy="150148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D948E5E-06A8-9048-BE1F-55B6BA4145C3}"/>
              </a:ext>
            </a:extLst>
          </p:cNvPr>
          <p:cNvSpPr txBox="1"/>
          <p:nvPr/>
        </p:nvSpPr>
        <p:spPr>
          <a:xfrm>
            <a:off x="7125628" y="2857500"/>
            <a:ext cx="5066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Programlaması Nasıl Yapılır ?</a:t>
            </a:r>
          </a:p>
          <a:p>
            <a:r>
              <a:rPr lang="tr-TR" dirty="0">
                <a:solidFill>
                  <a:srgbClr val="FF0000"/>
                </a:solidFill>
              </a:rPr>
              <a:t>*programlaması diğer kartlara göre zordur. Kartı ilk önce bilgisayara tanıtıp derleyip ide ile yazmamız gerekiyor.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>
                <a:solidFill>
                  <a:srgbClr val="FF0000"/>
                </a:solidFill>
              </a:rPr>
              <a:t>Programlama linki:</a:t>
            </a:r>
          </a:p>
          <a:p>
            <a:r>
              <a:rPr lang="tr-TR" dirty="0">
                <a:solidFill>
                  <a:srgbClr val="FF0000"/>
                </a:solidFill>
              </a:rPr>
              <a:t>(</a:t>
            </a:r>
            <a:r>
              <a:rPr lang="tr-TR" dirty="0" err="1">
                <a:solidFill>
                  <a:srgbClr val="FF0000"/>
                </a:solidFill>
              </a:rPr>
              <a:t>https</a:t>
            </a:r>
            <a:r>
              <a:rPr lang="tr-TR" dirty="0">
                <a:solidFill>
                  <a:srgbClr val="FF0000"/>
                </a:solidFill>
              </a:rPr>
              <a:t>://</a:t>
            </a:r>
            <a:r>
              <a:rPr lang="tr-TR" dirty="0" err="1">
                <a:solidFill>
                  <a:srgbClr val="FF0000"/>
                </a:solidFill>
              </a:rPr>
              <a:t>maker.robotistan.com</a:t>
            </a:r>
            <a:r>
              <a:rPr lang="tr-TR" dirty="0">
                <a:solidFill>
                  <a:srgbClr val="FF0000"/>
                </a:solidFill>
              </a:rPr>
              <a:t>/stm32f407-discovery-baslangic-rehberi/)</a:t>
            </a:r>
          </a:p>
        </p:txBody>
      </p:sp>
    </p:spTree>
    <p:extLst>
      <p:ext uri="{BB962C8B-B14F-4D97-AF65-F5344CB8AC3E}">
        <p14:creationId xmlns:p14="http://schemas.microsoft.com/office/powerpoint/2010/main" val="2446748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FC3932-4AD8-584E-A387-1BCC024D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662" y="618892"/>
            <a:ext cx="2404675" cy="895815"/>
          </a:xfrm>
        </p:spPr>
        <p:txBody>
          <a:bodyPr/>
          <a:lstStyle/>
          <a:p>
            <a:r>
              <a:rPr lang="tr-TR" b="1" dirty="0"/>
              <a:t>RASPBERRY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F25B9D-D544-AF4F-BA0B-8303997A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18062"/>
            <a:ext cx="9905998" cy="3124201"/>
          </a:xfrm>
        </p:spPr>
        <p:txBody>
          <a:bodyPr/>
          <a:lstStyle/>
          <a:p>
            <a:r>
              <a:rPr lang="tr-TR" dirty="0"/>
              <a:t>Bir çok modeli bulunmaktadır.</a:t>
            </a:r>
          </a:p>
          <a:p>
            <a:r>
              <a:rPr lang="tr-TR" dirty="0"/>
              <a:t>Aslında </a:t>
            </a:r>
            <a:r>
              <a:rPr lang="tr-TR" dirty="0" err="1"/>
              <a:t>raspberry</a:t>
            </a:r>
            <a:r>
              <a:rPr lang="tr-TR" dirty="0"/>
              <a:t> modelleri daha çok küçük bilgisayar kullanımı içindir.</a:t>
            </a:r>
          </a:p>
          <a:p>
            <a:r>
              <a:rPr lang="tr-TR" dirty="0"/>
              <a:t>küçük işler(</a:t>
            </a:r>
            <a:r>
              <a:rPr lang="tr-TR" dirty="0" err="1"/>
              <a:t>Word,excel</a:t>
            </a:r>
            <a:r>
              <a:rPr lang="tr-TR" dirty="0"/>
              <a:t>) gibi şeyler yapılır.</a:t>
            </a:r>
          </a:p>
          <a:p>
            <a:r>
              <a:rPr lang="tr-TR" dirty="0"/>
              <a:t>Ama son çıkardığı model </a:t>
            </a:r>
            <a:r>
              <a:rPr lang="tr-TR" dirty="0">
                <a:effectLst/>
              </a:rPr>
              <a:t>Geçtiğimiz Şubat ayında satışa sunulan ve ailenin en yeni üyesi olan </a:t>
            </a:r>
            <a:r>
              <a:rPr lang="tr-TR" dirty="0" err="1">
                <a:effectLst/>
              </a:rPr>
              <a:t>Raspberry</a:t>
            </a:r>
            <a:r>
              <a:rPr lang="tr-TR" dirty="0">
                <a:effectLst/>
              </a:rPr>
              <a:t> Pi </a:t>
            </a:r>
            <a:r>
              <a:rPr lang="tr-TR" dirty="0" err="1">
                <a:effectLst/>
              </a:rPr>
              <a:t>Pico</a:t>
            </a:r>
            <a:r>
              <a:rPr lang="tr-TR" dirty="0">
                <a:effectLst/>
              </a:rPr>
              <a:t> diğer </a:t>
            </a:r>
            <a:r>
              <a:rPr lang="tr-TR" dirty="0" err="1">
                <a:effectLst/>
              </a:rPr>
              <a:t>Raspberry</a:t>
            </a:r>
            <a:r>
              <a:rPr lang="tr-TR" dirty="0">
                <a:effectLst/>
              </a:rPr>
              <a:t> Pi modelleri gibi bir mini bilgisayar değil, tıpkı bir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gibi </a:t>
            </a:r>
            <a:r>
              <a:rPr lang="tr-TR" dirty="0" err="1">
                <a:effectLst/>
              </a:rPr>
              <a:t>mikrokontrolcüdür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Biz son çıkan </a:t>
            </a:r>
            <a:r>
              <a:rPr lang="tr-TR" dirty="0" err="1">
                <a:effectLst/>
              </a:rPr>
              <a:t>raspberry</a:t>
            </a:r>
            <a:r>
              <a:rPr lang="tr-TR" dirty="0">
                <a:effectLst/>
              </a:rPr>
              <a:t> pi </a:t>
            </a:r>
            <a:r>
              <a:rPr lang="tr-TR" dirty="0" err="1">
                <a:effectLst/>
              </a:rPr>
              <a:t>pico</a:t>
            </a:r>
            <a:r>
              <a:rPr lang="tr-TR" dirty="0">
                <a:effectLst/>
              </a:rPr>
              <a:t> ‘ </a:t>
            </a:r>
            <a:r>
              <a:rPr lang="tr-TR" dirty="0" err="1">
                <a:effectLst/>
              </a:rPr>
              <a:t>yu</a:t>
            </a:r>
            <a:r>
              <a:rPr lang="tr-TR" dirty="0">
                <a:effectLst/>
              </a:rPr>
              <a:t> inceleyeceğiz.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8758E8-F7BF-7242-A4A6-0539E6F7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99" y="4836532"/>
            <a:ext cx="1422400" cy="14224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C4DA24-0445-454D-BCC9-3B1A5C4C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98" y="4836532"/>
            <a:ext cx="1422400" cy="14224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6613AFD-6B05-4047-A509-A8720A85C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512" y="4836533"/>
            <a:ext cx="2586179" cy="1422399"/>
          </a:xfrm>
          <a:prstGeom prst="rect">
            <a:avLst/>
          </a:prstGeom>
        </p:spPr>
      </p:pic>
      <p:cxnSp>
        <p:nvCxnSpPr>
          <p:cNvPr id="11" name="Dirsek Bağlayıcısı 10">
            <a:extLst>
              <a:ext uri="{FF2B5EF4-FFF2-40B4-BE49-F238E27FC236}">
                <a16:creationId xmlns:a16="http://schemas.microsoft.com/office/drawing/2014/main" id="{CC9F867D-6D2F-8B4B-86FB-5FBA99AC01FE}"/>
              </a:ext>
            </a:extLst>
          </p:cNvPr>
          <p:cNvCxnSpPr>
            <a:cxnSpLocks/>
          </p:cNvCxnSpPr>
          <p:nvPr/>
        </p:nvCxnSpPr>
        <p:spPr>
          <a:xfrm>
            <a:off x="7298337" y="4216303"/>
            <a:ext cx="1671863" cy="1332000"/>
          </a:xfrm>
          <a:prstGeom prst="bentConnector3">
            <a:avLst>
              <a:gd name="adj1" fmla="val 439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712068-68C7-D045-ADF8-5C17D05D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39" y="2476500"/>
            <a:ext cx="10792521" cy="1905000"/>
          </a:xfrm>
        </p:spPr>
        <p:txBody>
          <a:bodyPr/>
          <a:lstStyle/>
          <a:p>
            <a:pPr algn="ctr"/>
            <a:r>
              <a:rPr lang="tr-TR" dirty="0"/>
              <a:t>PCB çizmek kullanılan popüler uygulamalar</a:t>
            </a:r>
          </a:p>
        </p:txBody>
      </p:sp>
    </p:spTree>
    <p:extLst>
      <p:ext uri="{BB962C8B-B14F-4D97-AF65-F5344CB8AC3E}">
        <p14:creationId xmlns:p14="http://schemas.microsoft.com/office/powerpoint/2010/main" val="3221829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0CC0B3-0E5D-B945-AC6B-84A5897B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15" y="390292"/>
            <a:ext cx="3988689" cy="551985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Raspberry</a:t>
            </a:r>
            <a:r>
              <a:rPr lang="tr-TR" b="1" dirty="0">
                <a:effectLst/>
              </a:rPr>
              <a:t> Pi </a:t>
            </a:r>
            <a:r>
              <a:rPr lang="tr-TR" b="1" dirty="0" err="1">
                <a:effectLst/>
              </a:rPr>
              <a:t>Pico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B07128-6AE8-1842-92E9-391D021A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2750"/>
            <a:ext cx="12192000" cy="5475249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Çip: RP2040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çipi</a:t>
            </a:r>
          </a:p>
          <a:p>
            <a:r>
              <a:rPr lang="tr-TR" dirty="0" err="1">
                <a:effectLst/>
              </a:rPr>
              <a:t>İşlemci:Çift</a:t>
            </a:r>
            <a:r>
              <a:rPr lang="tr-TR" dirty="0">
                <a:effectLst/>
              </a:rPr>
              <a:t> çekirdekli </a:t>
            </a:r>
            <a:r>
              <a:rPr lang="tr-TR" dirty="0" err="1">
                <a:effectLst/>
              </a:rPr>
              <a:t>Arm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Cortex</a:t>
            </a:r>
            <a:r>
              <a:rPr lang="tr-TR" dirty="0">
                <a:effectLst/>
              </a:rPr>
              <a:t> M0 +</a:t>
            </a:r>
          </a:p>
          <a:p>
            <a:r>
              <a:rPr lang="tr-TR" dirty="0">
                <a:effectLst/>
              </a:rPr>
              <a:t>Saat Frekansı: 133 MHz</a:t>
            </a:r>
          </a:p>
          <a:p>
            <a:r>
              <a:rPr lang="tr-TR" dirty="0">
                <a:effectLst/>
              </a:rPr>
              <a:t>SRAM: 264KB</a:t>
            </a:r>
          </a:p>
          <a:p>
            <a:r>
              <a:rPr lang="tr-TR" dirty="0">
                <a:effectLst/>
              </a:rPr>
              <a:t>Dahili Flash Bellek: 2MB </a:t>
            </a:r>
          </a:p>
          <a:p>
            <a:r>
              <a:rPr lang="tr-TR" dirty="0" err="1">
                <a:effectLst/>
              </a:rPr>
              <a:t>Castellated</a:t>
            </a:r>
            <a:r>
              <a:rPr lang="tr-TR" dirty="0">
                <a:effectLst/>
              </a:rPr>
              <a:t> modül ile doğrudan taşıyıcı kartlara lehimlemek mümkündür.</a:t>
            </a:r>
          </a:p>
          <a:p>
            <a:r>
              <a:rPr lang="tr-TR" dirty="0">
                <a:effectLst/>
              </a:rPr>
              <a:t>Cihaz ve ana bilgisayar destekli USB 1.1</a:t>
            </a:r>
          </a:p>
          <a:p>
            <a:r>
              <a:rPr lang="tr-TR" dirty="0">
                <a:effectLst/>
              </a:rPr>
              <a:t>Uyku ve Düşük Güçte uyku </a:t>
            </a:r>
            <a:r>
              <a:rPr lang="tr-TR" dirty="0" err="1">
                <a:effectLst/>
              </a:rPr>
              <a:t>modları</a:t>
            </a:r>
            <a:r>
              <a:rPr lang="tr-TR" dirty="0">
                <a:effectLst/>
              </a:rPr>
              <a:t> bulunur.</a:t>
            </a:r>
          </a:p>
          <a:p>
            <a:r>
              <a:rPr lang="tr-TR" dirty="0">
                <a:effectLst/>
              </a:rPr>
              <a:t>USB üzerinden depolama kullanarak </a:t>
            </a:r>
            <a:r>
              <a:rPr lang="tr-TR" dirty="0" err="1">
                <a:effectLst/>
              </a:rPr>
              <a:t>sürük</a:t>
            </a:r>
            <a:r>
              <a:rPr lang="tr-TR" dirty="0">
                <a:effectLst/>
              </a:rPr>
              <a:t> – bırak programlama</a:t>
            </a:r>
          </a:p>
          <a:p>
            <a:r>
              <a:rPr lang="tr-TR" dirty="0">
                <a:effectLst/>
              </a:rPr>
              <a:t>GPIO </a:t>
            </a: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: 26</a:t>
            </a:r>
          </a:p>
          <a:p>
            <a:r>
              <a:rPr lang="tr-TR" dirty="0">
                <a:effectLst/>
              </a:rPr>
              <a:t>2 × SPI</a:t>
            </a:r>
          </a:p>
          <a:p>
            <a:r>
              <a:rPr lang="tr-TR" dirty="0">
                <a:effectLst/>
              </a:rPr>
              <a:t>2 × I2C</a:t>
            </a:r>
          </a:p>
          <a:p>
            <a:r>
              <a:rPr lang="tr-TR" dirty="0">
                <a:effectLst/>
              </a:rPr>
              <a:t>2 × UART</a:t>
            </a:r>
          </a:p>
          <a:p>
            <a:r>
              <a:rPr lang="tr-TR" dirty="0">
                <a:effectLst/>
              </a:rPr>
              <a:t>3 × 12-bit ADC</a:t>
            </a:r>
          </a:p>
          <a:p>
            <a:r>
              <a:rPr lang="tr-TR" dirty="0">
                <a:effectLst/>
              </a:rPr>
              <a:t>16 × PWM Kanalı (Kontrol edilebilir.)</a:t>
            </a:r>
          </a:p>
          <a:p>
            <a:r>
              <a:rPr lang="tr-TR" dirty="0">
                <a:effectLst/>
              </a:rPr>
              <a:t>Dahili saat ve zamanlayıcı</a:t>
            </a:r>
          </a:p>
          <a:p>
            <a:r>
              <a:rPr lang="tr-TR" dirty="0">
                <a:effectLst/>
              </a:rPr>
              <a:t>Sıcaklık </a:t>
            </a:r>
            <a:r>
              <a:rPr lang="tr-TR" dirty="0" err="1">
                <a:effectLst/>
              </a:rPr>
              <a:t>sensörü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Özel çevre birimi desteği için 8 × Programlanabilir G / Ç (PIO)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22.58 x 49.86.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D917313-75B6-F64F-A23C-C85DC664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873" y="217637"/>
            <a:ext cx="2300868" cy="126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2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55E14D-EB4F-7642-BF40-7ABA3ED4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b="1" dirty="0"/>
              <a:t>Diğer takımların(derece takımlarının) kullandığı bilgisayarlar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C5D284-7AC6-7A4C-8FBB-AECBE431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ORTA İRTİFA(2020)</a:t>
            </a:r>
          </a:p>
          <a:p>
            <a:pPr marL="0" indent="0">
              <a:buNone/>
            </a:pPr>
            <a:r>
              <a:rPr lang="tr-TR" b="1" dirty="0"/>
              <a:t>-   YILDIZ = </a:t>
            </a:r>
            <a:r>
              <a:rPr lang="tr-TR" dirty="0">
                <a:solidFill>
                  <a:srgbClr val="0070C0"/>
                </a:solidFill>
              </a:rPr>
              <a:t>ARDUİNO</a:t>
            </a:r>
            <a:r>
              <a:rPr lang="tr-TR" dirty="0"/>
              <a:t> </a:t>
            </a:r>
            <a:r>
              <a:rPr lang="tr-TR" dirty="0">
                <a:solidFill>
                  <a:srgbClr val="00B0F0"/>
                </a:solidFill>
              </a:rPr>
              <a:t>MEGA PRO</a:t>
            </a:r>
          </a:p>
          <a:p>
            <a:pPr marL="0" indent="0">
              <a:buNone/>
            </a:pPr>
            <a:r>
              <a:rPr lang="tr-TR" b="1" dirty="0"/>
              <a:t>-   YTÜ SİTARE = </a:t>
            </a:r>
            <a:r>
              <a:rPr lang="tr-TR" dirty="0">
                <a:solidFill>
                  <a:srgbClr val="00B050"/>
                </a:solidFill>
              </a:rPr>
              <a:t>TEENSY</a:t>
            </a:r>
          </a:p>
          <a:p>
            <a:pPr marL="0" indent="0">
              <a:buNone/>
            </a:pPr>
            <a:r>
              <a:rPr lang="tr-TR" b="1" dirty="0"/>
              <a:t>-   SAMSUN =</a:t>
            </a:r>
            <a:r>
              <a:rPr lang="tr-TR" dirty="0"/>
              <a:t> </a:t>
            </a:r>
            <a:r>
              <a:rPr lang="tr-TR" dirty="0">
                <a:solidFill>
                  <a:srgbClr val="0070C0"/>
                </a:solidFill>
              </a:rPr>
              <a:t>ARDUİNO</a:t>
            </a:r>
            <a:r>
              <a:rPr lang="tr-TR" dirty="0"/>
              <a:t> </a:t>
            </a:r>
            <a:r>
              <a:rPr lang="tr-TR" dirty="0">
                <a:solidFill>
                  <a:srgbClr val="00B0F0"/>
                </a:solidFill>
              </a:rPr>
              <a:t>MEGA</a:t>
            </a:r>
            <a:r>
              <a:rPr lang="tr-TR" dirty="0"/>
              <a:t> </a:t>
            </a:r>
            <a:r>
              <a:rPr lang="tr-TR" dirty="0">
                <a:solidFill>
                  <a:srgbClr val="00B0F0"/>
                </a:solidFill>
              </a:rPr>
              <a:t>PRO</a:t>
            </a:r>
            <a:r>
              <a:rPr lang="tr-TR" dirty="0"/>
              <a:t> </a:t>
            </a:r>
            <a:r>
              <a:rPr lang="tr-TR" dirty="0">
                <a:solidFill>
                  <a:schemeClr val="accent6"/>
                </a:solidFill>
              </a:rPr>
              <a:t>MİNİ</a:t>
            </a:r>
          </a:p>
          <a:p>
            <a:pPr marL="0" indent="0">
              <a:buNone/>
            </a:pPr>
            <a:r>
              <a:rPr lang="tr-TR" b="1" dirty="0"/>
              <a:t>-   HAZAR =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STM32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MİKRODENETLEYİCİ</a:t>
            </a:r>
          </a:p>
          <a:p>
            <a:pPr marL="0" indent="0">
              <a:buNone/>
            </a:pPr>
            <a:r>
              <a:rPr lang="tr-TR" b="1" dirty="0"/>
              <a:t>-   TROKET = </a:t>
            </a:r>
            <a:r>
              <a:rPr lang="tr-TR" dirty="0">
                <a:solidFill>
                  <a:srgbClr val="00B050"/>
                </a:solidFill>
              </a:rPr>
              <a:t>TEENSY</a:t>
            </a:r>
          </a:p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YÜKSEK İRTİFA(2020)</a:t>
            </a:r>
          </a:p>
          <a:p>
            <a:pPr>
              <a:buFontTx/>
              <a:buChar char="-"/>
            </a:pPr>
            <a:r>
              <a:rPr lang="tr-TR" b="1" dirty="0"/>
              <a:t>1.5 ADANA = </a:t>
            </a:r>
            <a:r>
              <a:rPr lang="tr-TR" dirty="0">
                <a:solidFill>
                  <a:srgbClr val="00B050"/>
                </a:solidFill>
              </a:rPr>
              <a:t>TEENSY</a:t>
            </a:r>
          </a:p>
          <a:p>
            <a:pPr marL="0" indent="0">
              <a:buNone/>
            </a:pPr>
            <a:r>
              <a:rPr lang="tr-TR" dirty="0"/>
              <a:t>-    </a:t>
            </a:r>
            <a:r>
              <a:rPr lang="tr-TR" b="1" dirty="0"/>
              <a:t>HAZAR =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STM32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MİKRODENETLEYİCİ</a:t>
            </a:r>
          </a:p>
        </p:txBody>
      </p:sp>
    </p:spTree>
    <p:extLst>
      <p:ext uri="{BB962C8B-B14F-4D97-AF65-F5344CB8AC3E}">
        <p14:creationId xmlns:p14="http://schemas.microsoft.com/office/powerpoint/2010/main" val="1004829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468DD5-416B-5C43-8C7A-F9222C1D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427356"/>
          </a:xfrm>
        </p:spPr>
        <p:txBody>
          <a:bodyPr/>
          <a:lstStyle/>
          <a:p>
            <a:r>
              <a:rPr lang="tr-TR" dirty="0"/>
              <a:t>DİĞER TAKIMLARIN ÖNERDİĞİ BİLGİSAYARLAR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77E986-D5CE-2C40-AD53-3FC9248B7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Soruldu , cevap bekleniyor.</a:t>
            </a:r>
          </a:p>
        </p:txBody>
      </p:sp>
    </p:spTree>
    <p:extLst>
      <p:ext uri="{BB962C8B-B14F-4D97-AF65-F5344CB8AC3E}">
        <p14:creationId xmlns:p14="http://schemas.microsoft.com/office/powerpoint/2010/main" val="2577233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CA0053-D258-FA48-B619-92426E4E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 err="1"/>
              <a:t>sIFIRDAN</a:t>
            </a:r>
            <a:r>
              <a:rPr lang="tr-TR" dirty="0"/>
              <a:t> MİKRODENETLEYİCİ BİR BİLGİSAYAR MI YAPMAK YOKSA HAZIR MİKRODENETLEYİCİ BİLGİSAYARLAR İLE Mİ DEVAM ETMEK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D269D0-7E4C-A948-BECE-DE737BF1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Soruldu , cevap bekleniyor.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721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1CB44E-0B1D-9F43-AE51-FFABAD55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265663"/>
          </a:xfrm>
        </p:spPr>
        <p:txBody>
          <a:bodyPr/>
          <a:lstStyle/>
          <a:p>
            <a:r>
              <a:rPr lang="tr-TR" dirty="0"/>
              <a:t>Seçilmesi uygun olan kartları nasıl kodlayacağız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584CCA-A51A-B741-9990-514CF874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Teensy</a:t>
            </a:r>
            <a:r>
              <a:rPr lang="tr-TR" dirty="0"/>
              <a:t> </a:t>
            </a:r>
            <a:r>
              <a:rPr lang="tr-TR" dirty="0" err="1"/>
              <a:t>arduino</a:t>
            </a:r>
            <a:r>
              <a:rPr lang="tr-TR" dirty="0"/>
              <a:t> üzerinden eklentileri indirilerek kodlanabilir.</a:t>
            </a:r>
          </a:p>
          <a:p>
            <a:r>
              <a:rPr lang="tr-TR" dirty="0"/>
              <a:t>Stm32 ' </a:t>
            </a:r>
            <a:r>
              <a:rPr lang="tr-TR" dirty="0" err="1"/>
              <a:t>ninde</a:t>
            </a:r>
            <a:r>
              <a:rPr lang="tr-TR" dirty="0"/>
              <a:t> </a:t>
            </a:r>
            <a:r>
              <a:rPr lang="tr-TR" dirty="0" err="1"/>
              <a:t>arduino</a:t>
            </a:r>
            <a:r>
              <a:rPr lang="tr-TR" dirty="0"/>
              <a:t> üzerinde kütüphanesi bulunmaktadır.</a:t>
            </a:r>
          </a:p>
          <a:p>
            <a:r>
              <a:rPr lang="tr-TR" dirty="0" err="1"/>
              <a:t>Rasperry</a:t>
            </a:r>
            <a:r>
              <a:rPr lang="tr-TR" dirty="0"/>
              <a:t> ise farklı ideler aracılığı ile kodlanabilir. </a:t>
            </a:r>
            <a:r>
              <a:rPr lang="tr-TR" dirty="0" err="1"/>
              <a:t>arduino</a:t>
            </a:r>
            <a:r>
              <a:rPr lang="tr-TR" dirty="0"/>
              <a:t> kütüphanesi bulamadım.</a:t>
            </a:r>
          </a:p>
          <a:p>
            <a:r>
              <a:rPr lang="tr-TR" dirty="0"/>
              <a:t>Yine </a:t>
            </a:r>
            <a:r>
              <a:rPr lang="tr-TR" dirty="0" err="1"/>
              <a:t>deneyap</a:t>
            </a:r>
            <a:r>
              <a:rPr lang="tr-TR" dirty="0"/>
              <a:t> kart da </a:t>
            </a:r>
            <a:r>
              <a:rPr lang="tr-TR" dirty="0" err="1"/>
              <a:t>arduino</a:t>
            </a:r>
            <a:r>
              <a:rPr lang="tr-TR" dirty="0"/>
              <a:t> üzerinden kodlanabilirdir.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0861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42EC16-DD7D-C043-8F92-7B076FD0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14400"/>
            <a:ext cx="9994667" cy="773152"/>
          </a:xfrm>
        </p:spPr>
        <p:txBody>
          <a:bodyPr>
            <a:normAutofit fontScale="90000"/>
          </a:bodyPr>
          <a:lstStyle/>
          <a:p>
            <a:r>
              <a:rPr lang="tr-TR" dirty="0"/>
              <a:t>BU VE BUNLAR GİBİ.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BA34C7-8B6B-5145-8475-EED881E5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4833"/>
            <a:ext cx="9905998" cy="3124201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Bu ve bunlar gibi bir çok hazır bilgisayar bulunmaktadır. daha çok </a:t>
            </a:r>
            <a:r>
              <a:rPr lang="tr-TR" dirty="0" err="1"/>
              <a:t>kullanılan,kütüphanesi</a:t>
            </a:r>
            <a:r>
              <a:rPr lang="tr-TR" dirty="0"/>
              <a:t> mevcut ,performansı iyi ve popülerliği yüksek olan bilgisayarları ve </a:t>
            </a:r>
            <a:r>
              <a:rPr lang="tr-TR" dirty="0" err="1"/>
              <a:t>mikrodenetleyicileri</a:t>
            </a:r>
            <a:r>
              <a:rPr lang="tr-TR" dirty="0"/>
              <a:t> seçtim.</a:t>
            </a:r>
          </a:p>
          <a:p>
            <a:r>
              <a:rPr lang="tr-TR" dirty="0"/>
              <a:t>Örneğin hazır bilgisayar olarak </a:t>
            </a:r>
            <a:r>
              <a:rPr lang="tr-TR" dirty="0" err="1"/>
              <a:t>nucleo</a:t>
            </a:r>
            <a:r>
              <a:rPr lang="tr-TR" dirty="0"/>
              <a:t> tarzı bilgisayarlarda vardır. Tabii ki bunlar araştırılıp bakılabilir ama artık tüm zamanımızı bilgisayara verirsek </a:t>
            </a:r>
            <a:r>
              <a:rPr lang="tr-TR" dirty="0" err="1"/>
              <a:t>aviyonik</a:t>
            </a:r>
            <a:r>
              <a:rPr lang="tr-TR" dirty="0"/>
              <a:t> bütününe odaklanamayız. </a:t>
            </a:r>
          </a:p>
          <a:p>
            <a:r>
              <a:rPr lang="tr-TR" dirty="0"/>
              <a:t>Maalesef sadece özelliklerine bakarak bir tecrübe kazanamayız. Aslında kazanırız fakat az bir tecrübedir bu. Asıl tecrübe pratiğe döktüğümüzde </a:t>
            </a:r>
            <a:r>
              <a:rPr lang="tr-TR" dirty="0" err="1"/>
              <a:t>gerçekleşecektir.yani</a:t>
            </a:r>
            <a:r>
              <a:rPr lang="tr-TR" dirty="0"/>
              <a:t> bu süreçte </a:t>
            </a:r>
            <a:r>
              <a:rPr lang="tr-TR" dirty="0" err="1"/>
              <a:t>belkide</a:t>
            </a:r>
            <a:r>
              <a:rPr lang="tr-TR" dirty="0"/>
              <a:t> bir sürü bilgisayar deneyip değiştireceğiz.</a:t>
            </a:r>
          </a:p>
          <a:p>
            <a:r>
              <a:rPr lang="tr-TR" dirty="0"/>
              <a:t>Artık bilgisayar bölümü bittiğine göre diğer bölümümüze geçebiliriz.</a:t>
            </a:r>
          </a:p>
        </p:txBody>
      </p:sp>
    </p:spTree>
    <p:extLst>
      <p:ext uri="{BB962C8B-B14F-4D97-AF65-F5344CB8AC3E}">
        <p14:creationId xmlns:p14="http://schemas.microsoft.com/office/powerpoint/2010/main" val="3771343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EA816A-884F-4744-B4DF-80F3A5F35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0"/>
            <a:ext cx="10939346" cy="1462668"/>
          </a:xfrm>
        </p:spPr>
        <p:txBody>
          <a:bodyPr/>
          <a:lstStyle/>
          <a:p>
            <a:r>
              <a:rPr lang="tr-TR" dirty="0"/>
              <a:t>Bilgisayar için araştırılan ÖNEMLİ kaynaklar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3CC034-9093-1A43-BEB9-8D361EB09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76" y="1150434"/>
            <a:ext cx="9905998" cy="5395332"/>
          </a:xfrm>
        </p:spPr>
        <p:txBody>
          <a:bodyPr>
            <a:normAutofit fontScale="92500" lnSpcReduction="10000"/>
          </a:bodyPr>
          <a:lstStyle/>
          <a:p>
            <a:r>
              <a:rPr lang="tr-TR" dirty="0">
                <a:hlinkClick r:id="rId2"/>
              </a:rPr>
              <a:t>https://maker.pro/arduino/tutorial/a-comparison-of-popular-arduino-boards</a:t>
            </a:r>
            <a:endParaRPr lang="tr-TR" dirty="0"/>
          </a:p>
          <a:p>
            <a:r>
              <a:rPr lang="tr-TR" dirty="0">
                <a:hlinkClick r:id="rId3"/>
              </a:rPr>
              <a:t>https://diyot.net/arduino-kartlarin-temel-ozelliklerinin-karsilastirilmasi/</a:t>
            </a:r>
            <a:endParaRPr lang="tr-TR" dirty="0"/>
          </a:p>
          <a:p>
            <a:r>
              <a:rPr lang="tr-TR" dirty="0">
                <a:hlinkClick r:id="rId4"/>
              </a:rPr>
              <a:t>https://geekhack.org/index.php?topic=83238.0</a:t>
            </a:r>
            <a:endParaRPr lang="tr-TR" dirty="0"/>
          </a:p>
          <a:p>
            <a:r>
              <a:rPr lang="tr-TR" dirty="0">
                <a:hlinkClick r:id="rId5"/>
              </a:rPr>
              <a:t>http://www.robotik.cc/mikroislemciler-ile-mikrodenetleyicileri-arasindaki-farklar-nelerdir/</a:t>
            </a:r>
            <a:endParaRPr lang="tr-TR" dirty="0"/>
          </a:p>
          <a:p>
            <a:r>
              <a:rPr lang="tr-TR" dirty="0">
                <a:hlinkClick r:id="rId6"/>
              </a:rPr>
              <a:t>https://coskuntasdemir.com/gomulu-sistemler/pic-mi-avr-mi-arm-mi-mips-mi-amaclarla-araclari-karistirmak-uzerine.html</a:t>
            </a:r>
            <a:endParaRPr lang="tr-TR" dirty="0"/>
          </a:p>
          <a:p>
            <a:r>
              <a:rPr lang="tr-TR" dirty="0">
                <a:hlinkClick r:id="rId7"/>
              </a:rPr>
              <a:t>http://www.lojikprob.com/avr/c-ile-avr-programlama-1-atmel-avr-nedir/</a:t>
            </a:r>
            <a:endParaRPr lang="tr-TR" dirty="0"/>
          </a:p>
          <a:p>
            <a:r>
              <a:rPr lang="tr-TR" dirty="0">
                <a:hlinkClick r:id="rId8"/>
              </a:rPr>
              <a:t>https://docs.deneyapkart.org</a:t>
            </a:r>
            <a:endParaRPr lang="tr-TR" dirty="0"/>
          </a:p>
          <a:p>
            <a:r>
              <a:rPr lang="tr-TR" dirty="0">
                <a:hlinkClick r:id="rId9"/>
              </a:rPr>
              <a:t>https://deneyapkart.org/magaza/urun-deneyap-kart-mini.html</a:t>
            </a:r>
            <a:endParaRPr lang="tr-TR" dirty="0"/>
          </a:p>
          <a:p>
            <a:r>
              <a:rPr lang="tr-TR" dirty="0">
                <a:hlinkClick r:id="rId10"/>
              </a:rPr>
              <a:t>https://www.robitshop.com/urun/teensy-4-0</a:t>
            </a:r>
            <a:endParaRPr lang="tr-TR" dirty="0"/>
          </a:p>
          <a:p>
            <a:r>
              <a:rPr lang="tr-TR" dirty="0">
                <a:hlinkClick r:id="rId11"/>
              </a:rPr>
              <a:t>https://community.arm.com/developer/ip-products/processors/f/cortex-m-forum/5686/m4-m7-comparision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maker.robotistan.com</a:t>
            </a:r>
            <a:r>
              <a:rPr lang="tr-TR" dirty="0"/>
              <a:t>/stm32f407-discovery-baslangic-rehberi/</a:t>
            </a:r>
          </a:p>
        </p:txBody>
      </p:sp>
    </p:spTree>
    <p:extLst>
      <p:ext uri="{BB962C8B-B14F-4D97-AF65-F5344CB8AC3E}">
        <p14:creationId xmlns:p14="http://schemas.microsoft.com/office/powerpoint/2010/main" val="770590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EC5790-4C20-5A4C-9B5D-94B6DFB8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7986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tr-TR" sz="6000" b="1" dirty="0"/>
              <a:t>HABERLEŞME MODÜLLERİ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757AA97-3B49-A74C-8AAC-41D44EAB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8" y="2484863"/>
            <a:ext cx="3188010" cy="318801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C750AC3-45F9-2549-A90C-9DE74738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509" y="2523892"/>
            <a:ext cx="3148981" cy="314898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E7A33A1-1870-9C49-B9CE-79A4E3AD4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304" y="2885068"/>
            <a:ext cx="3707188" cy="27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Altıum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savunma sanayisinde kullanılır.</a:t>
            </a:r>
          </a:p>
          <a:p>
            <a:r>
              <a:rPr lang="tr-TR" dirty="0"/>
              <a:t>Savunma sanayi çok para getirisi olan bir alan olduğu için bu uygulama da haliyle çok pahalıdır.</a:t>
            </a:r>
          </a:p>
          <a:p>
            <a:r>
              <a:rPr lang="tr-TR" dirty="0" err="1"/>
              <a:t>Crack</a:t>
            </a:r>
            <a:r>
              <a:rPr lang="tr-TR" dirty="0"/>
              <a:t> vardır fakat asla böyle bir şey önerilmez.</a:t>
            </a:r>
          </a:p>
        </p:txBody>
      </p:sp>
    </p:spTree>
    <p:extLst>
      <p:ext uri="{BB962C8B-B14F-4D97-AF65-F5344CB8AC3E}">
        <p14:creationId xmlns:p14="http://schemas.microsoft.com/office/powerpoint/2010/main" val="208544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Eagle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Orta </a:t>
            </a:r>
            <a:r>
              <a:rPr lang="tr-TR" dirty="0" err="1"/>
              <a:t>sekment</a:t>
            </a:r>
            <a:r>
              <a:rPr lang="tr-TR" dirty="0"/>
              <a:t> bir uygulamadır.</a:t>
            </a:r>
          </a:p>
          <a:p>
            <a:r>
              <a:rPr lang="tr-TR" dirty="0"/>
              <a:t>Çok kullanılır ve bildiğim kadarıyla öğrencilere ücretsizdir.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60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Proteus</a:t>
            </a:r>
            <a:r>
              <a:rPr lang="tr-TR" dirty="0">
                <a:solidFill>
                  <a:srgbClr val="FF0000"/>
                </a:solidFill>
              </a:rPr>
              <a:t>(öğrenilmesi ÖNGÖRDÜĞÜM)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Çok kullanılır</a:t>
            </a:r>
          </a:p>
          <a:p>
            <a:r>
              <a:rPr lang="tr-TR" dirty="0"/>
              <a:t>Simülasyon özelliği ek bir artıdır.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  <a:p>
            <a:r>
              <a:rPr lang="tr-TR" dirty="0"/>
              <a:t>EN ÖNEMLİSİ KAYNAK ÇOKTUR.</a:t>
            </a:r>
          </a:p>
        </p:txBody>
      </p:sp>
    </p:spTree>
    <p:extLst>
      <p:ext uri="{BB962C8B-B14F-4D97-AF65-F5344CB8AC3E}">
        <p14:creationId xmlns:p14="http://schemas.microsoft.com/office/powerpoint/2010/main" val="11007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KiCad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Açık kaynaklıdır.</a:t>
            </a:r>
          </a:p>
          <a:p>
            <a:r>
              <a:rPr lang="tr-TR" dirty="0"/>
              <a:t>Ücretsizdir.</a:t>
            </a:r>
          </a:p>
          <a:p>
            <a:r>
              <a:rPr lang="tr-TR" dirty="0"/>
              <a:t>Çok kullanılmaz fakat kalitelidir.</a:t>
            </a:r>
          </a:p>
          <a:p>
            <a:r>
              <a:rPr lang="tr-TR" dirty="0"/>
              <a:t>Örneğin yerli bir 3d yazıcımızın ana kartı buradan tasarlandı.</a:t>
            </a:r>
          </a:p>
          <a:p>
            <a:r>
              <a:rPr lang="tr-TR" dirty="0"/>
              <a:t>Çoğu yüksek </a:t>
            </a:r>
            <a:r>
              <a:rPr lang="tr-TR" dirty="0" err="1"/>
              <a:t>mertebeli</a:t>
            </a:r>
            <a:r>
              <a:rPr lang="tr-TR" dirty="0"/>
              <a:t> iş ilanlarında </a:t>
            </a:r>
            <a:r>
              <a:rPr lang="tr-TR" dirty="0" err="1"/>
              <a:t>altium</a:t>
            </a:r>
            <a:r>
              <a:rPr lang="tr-TR" dirty="0"/>
              <a:t> veya </a:t>
            </a:r>
            <a:r>
              <a:rPr lang="tr-TR" dirty="0" err="1"/>
              <a:t>kicad</a:t>
            </a:r>
            <a:r>
              <a:rPr lang="tr-TR" dirty="0"/>
              <a:t> isteniyor. Yani ücretsiz olduğu kalitesiz olduğu anlamına gelmiyor.</a:t>
            </a:r>
          </a:p>
          <a:p>
            <a:r>
              <a:rPr lang="tr-TR" dirty="0"/>
              <a:t>Videoyu anlatan kişi de </a:t>
            </a:r>
            <a:r>
              <a:rPr lang="tr-TR" dirty="0" err="1"/>
              <a:t>kicad</a:t>
            </a:r>
            <a:r>
              <a:rPr lang="tr-TR" dirty="0"/>
              <a:t> kullandığını ve çok iyi olduğunu söylüyor.</a:t>
            </a:r>
          </a:p>
          <a:p>
            <a:r>
              <a:rPr lang="tr-TR" dirty="0"/>
              <a:t>****kullanılması gereken uygulama olabilir****K</a:t>
            </a:r>
          </a:p>
        </p:txBody>
      </p:sp>
    </p:spTree>
    <p:extLst>
      <p:ext uri="{BB962C8B-B14F-4D97-AF65-F5344CB8AC3E}">
        <p14:creationId xmlns:p14="http://schemas.microsoft.com/office/powerpoint/2010/main" val="17699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61A340-05E9-C24F-8AAA-33B910E1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nASIL</a:t>
            </a:r>
            <a:r>
              <a:rPr lang="tr-TR" dirty="0"/>
              <a:t> ÜRETTİRİLİYOR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FE4F94-3FA1-AE49-8161-31F261A53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 </a:t>
            </a:r>
            <a:r>
              <a:rPr lang="tr-TR" b="1" dirty="0">
                <a:effectLst/>
              </a:rPr>
              <a:t>RS274X </a:t>
            </a:r>
            <a:r>
              <a:rPr lang="tr-TR" dirty="0"/>
              <a:t>GERBER DOSYASI HALİNDE GÖNDERİYORUZ VE ÜRETİYORLAR.BU GERBER DOSYASI PROTEUS KİCAD VB YERLERDEN ÇIKTI OLARAK ÇIKAN TASARIMINIZ.</a:t>
            </a:r>
          </a:p>
          <a:p>
            <a:r>
              <a:rPr lang="tr-TR" dirty="0"/>
              <a:t>BU ÇIKAN DOSYA BİR TANE DEĞİL BİRKAÇ TANE OLABİLİR. BUNLARI ZİP VEYA RAR HALİNDE GÖNDERİLMESİ GEREKMEKTEDİR.</a:t>
            </a:r>
          </a:p>
          <a:p>
            <a:r>
              <a:rPr lang="tr-TR" dirty="0"/>
              <a:t>BU ÇIKAN DOSYALARI BAZI PROTEUS GİBİ UYGULAMALAR OTOMATİK SENİN YAPTIĞIN PROJELERİ ALARAK HAZIR BİR ŞEKİLDE VERİYOR.BAZILARINDA İSE SEN SEÇMEN GEREKİYOR.ÖRNEĞİN ÜST KATMAN,ALT KATMAN GİBİ.</a:t>
            </a:r>
          </a:p>
          <a:p>
            <a:r>
              <a:rPr lang="tr-TR" dirty="0"/>
              <a:t>RS274X FORMATINDA ÇIKTI ALMAK GEREK UNUTMA.</a:t>
            </a:r>
          </a:p>
          <a:p>
            <a:r>
              <a:rPr lang="tr-TR" dirty="0"/>
              <a:t>TÜM UYGULAMALAR(PROTEUS,KİCAD…) ÜZERİNDEN GERBER ALMA ÖRNEĞİ İSTERSEN </a:t>
            </a:r>
            <a:r>
              <a:rPr lang="tr-TR" dirty="0">
                <a:sym typeface="Wingdings" pitchFamily="2" charset="2"/>
              </a:rPr>
              <a:t>(</a:t>
            </a:r>
            <a:r>
              <a:rPr lang="tr-TR" dirty="0">
                <a:sym typeface="Wingdings" pitchFamily="2" charset="2"/>
                <a:hlinkClick r:id="rId2"/>
              </a:rPr>
              <a:t>http://www.izmirnumunepcb.com/gerber-ciktisi-nasil-alinir.html</a:t>
            </a:r>
            <a:r>
              <a:rPr lang="tr-TR" dirty="0">
                <a:sym typeface="Wingdings" pitchFamily="2" charset="2"/>
              </a:rPr>
              <a:t>)</a:t>
            </a:r>
          </a:p>
          <a:p>
            <a:r>
              <a:rPr lang="tr-TR" dirty="0">
                <a:sym typeface="Wingdings" pitchFamily="2" charset="2"/>
              </a:rPr>
              <a:t>DOSYALARDA VEYA TASARIMDA BİR HATA VARSA ONLAR BİZE ULAŞIP BU HATAYI DÜZELTMEMİZİ İSTİYORLAR.BU DÜZELTMELER SADECE DELİK VE LEHİM HATALARI GİBİ.YANİ SEN BURADA 5V VERMİŞSİN YAKARSIN DEVREYİ GİBİ DEĞİL.</a:t>
            </a:r>
          </a:p>
          <a:p>
            <a:endParaRPr lang="tr-T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4818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Ağ Gözü</Template>
  <TotalTime>1978</TotalTime>
  <Words>4775</Words>
  <Application>Microsoft Macintosh PowerPoint</Application>
  <PresentationFormat>Geniş ekran</PresentationFormat>
  <Paragraphs>456</Paragraphs>
  <Slides>47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1" baseType="lpstr">
      <vt:lpstr>Arial</vt:lpstr>
      <vt:lpstr>Century Gothic</vt:lpstr>
      <vt:lpstr>Open Sans</vt:lpstr>
      <vt:lpstr>Ağ Gözü</vt:lpstr>
      <vt:lpstr>AVİYONİK</vt:lpstr>
      <vt:lpstr>-PCB</vt:lpstr>
      <vt:lpstr>PowerPoint Sunusu</vt:lpstr>
      <vt:lpstr>PCB çizmek kullanılan popüler uygulamalar</vt:lpstr>
      <vt:lpstr>Altıum</vt:lpstr>
      <vt:lpstr>Eagle</vt:lpstr>
      <vt:lpstr>Proteus(öğrenilmesi ÖNGÖRDÜĞÜM)</vt:lpstr>
      <vt:lpstr>KiCad</vt:lpstr>
      <vt:lpstr>nASIL ÜRETTİRİLİYOR ?</vt:lpstr>
      <vt:lpstr>Pcb için araştırılan kaynaklar:</vt:lpstr>
      <vt:lpstr>BİLGİSAYARLAR</vt:lpstr>
      <vt:lpstr>-Bilgisayarlara geçmeden önce bilmemiz gereken bazı kavramlar</vt:lpstr>
      <vt:lpstr>PowerPoint Sunusu</vt:lpstr>
      <vt:lpstr>yAZILIM uYUMLULUK NEDİR ?</vt:lpstr>
      <vt:lpstr>Mikroislemci ile Mikrodenetleyici Nedir ? </vt:lpstr>
      <vt:lpstr>Nasıl kodlanır ?</vt:lpstr>
      <vt:lpstr>ARDUino</vt:lpstr>
      <vt:lpstr>Arduino uno</vt:lpstr>
      <vt:lpstr>ARDUİNO NANO</vt:lpstr>
      <vt:lpstr>Arduino dUE</vt:lpstr>
      <vt:lpstr>Arduino mega</vt:lpstr>
      <vt:lpstr>Diğer arduinolar</vt:lpstr>
      <vt:lpstr>PowerPoint Sunusu</vt:lpstr>
      <vt:lpstr>BOYUT FARKLARI</vt:lpstr>
      <vt:lpstr>DENEYAP KART (alınmasını ön gördüğüm 1)</vt:lpstr>
      <vt:lpstr>-Teknik Özellikler</vt:lpstr>
      <vt:lpstr>Deneyap Mini </vt:lpstr>
      <vt:lpstr>-TEKNİK ÖZELLİKLER </vt:lpstr>
      <vt:lpstr>TEENSY</vt:lpstr>
      <vt:lpstr>TEENSY 4.0</vt:lpstr>
      <vt:lpstr>Teensy 4.1 (alınmasını ön gördüğüm 2) </vt:lpstr>
      <vt:lpstr>Teensy 3.2 </vt:lpstr>
      <vt:lpstr>Teensy 3.6 </vt:lpstr>
      <vt:lpstr>Arm cortex m7 VS M4 (YANİ TENNSY 4.1 (M7)VS 3.6(M4) , 3.2(M4))</vt:lpstr>
      <vt:lpstr>STM32 (mikrodenetleyici)</vt:lpstr>
      <vt:lpstr>NEDİR STM32 ? </vt:lpstr>
      <vt:lpstr>STM32F103C8T6 ARM STM32 Basic STM Geliştirme Kartı</vt:lpstr>
      <vt:lpstr>STM32F407 Discovery </vt:lpstr>
      <vt:lpstr>RASPBERRY</vt:lpstr>
      <vt:lpstr>Raspberry Pi Pico </vt:lpstr>
      <vt:lpstr>Diğer takımların(derece takımlarının) kullandığı bilgisayarlar</vt:lpstr>
      <vt:lpstr>DİĞER TAKIMLARIN ÖNERDİĞİ BİLGİSAYARLAR ?</vt:lpstr>
      <vt:lpstr>sIFIRDAN MİKRODENETLEYİCİ BİR BİLGİSAYAR MI YAPMAK YOKSA HAZIR MİKRODENETLEYİCİ BİLGİSAYARLAR İLE Mİ DEVAM ETMEK ?</vt:lpstr>
      <vt:lpstr>Seçilmesi uygun olan kartları nasıl kodlayacağız ?</vt:lpstr>
      <vt:lpstr>BU VE BUNLAR GİBİ. </vt:lpstr>
      <vt:lpstr>Bilgisayar için araştırılan ÖNEMLİ kaynaklar</vt:lpstr>
      <vt:lpstr>HABERLEŞME MODÜLLERİ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KULLANILAN SENSÖRLER</dc:title>
  <dc:creator>demirkeremsafa@gmail.com</dc:creator>
  <cp:lastModifiedBy>demirkeremsafa@gmail.com</cp:lastModifiedBy>
  <cp:revision>26</cp:revision>
  <dcterms:created xsi:type="dcterms:W3CDTF">2021-09-11T11:04:30Z</dcterms:created>
  <dcterms:modified xsi:type="dcterms:W3CDTF">2021-09-30T13:49:09Z</dcterms:modified>
</cp:coreProperties>
</file>